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61" r:id="rId5"/>
    <p:sldId id="263" r:id="rId6"/>
    <p:sldId id="264" r:id="rId7"/>
    <p:sldId id="274" r:id="rId8"/>
    <p:sldId id="273" r:id="rId9"/>
    <p:sldId id="265" r:id="rId10"/>
    <p:sldId id="271" r:id="rId11"/>
    <p:sldId id="272" r:id="rId12"/>
    <p:sldId id="266"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1/29/2022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1/29/2022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802257"/>
            <a:ext cx="7766936" cy="3735237"/>
          </a:xfrm>
        </p:spPr>
        <p:txBody>
          <a:bodyPr/>
          <a:lstStyle/>
          <a:p>
            <a:r>
              <a:rPr lang="lv-LV" sz="4000" b="1" cap="all" dirty="0"/>
              <a:t/>
            </a:r>
            <a:br>
              <a:rPr lang="lv-LV" sz="4000" b="1" cap="all" dirty="0"/>
            </a:br>
            <a:r>
              <a:rPr lang="lv-LV" sz="4000" dirty="0"/>
              <a:t/>
            </a:r>
            <a:br>
              <a:rPr lang="lv-LV" sz="4000" dirty="0"/>
            </a:br>
            <a:endParaRPr lang="lv-LV" sz="4000" dirty="0"/>
          </a:p>
        </p:txBody>
      </p:sp>
      <p:sp>
        <p:nvSpPr>
          <p:cNvPr id="3" name="Subtitle 2"/>
          <p:cNvSpPr>
            <a:spLocks noGrp="1"/>
          </p:cNvSpPr>
          <p:nvPr>
            <p:ph type="subTitle" idx="1"/>
          </p:nvPr>
        </p:nvSpPr>
        <p:spPr/>
        <p:txBody>
          <a:bodyPr>
            <a:normAutofit lnSpcReduction="10000"/>
          </a:bodyPr>
          <a:lstStyle/>
          <a:p>
            <a:r>
              <a:rPr lang="lv-LV" b="1" cap="all" dirty="0"/>
              <a:t>Vides </a:t>
            </a:r>
            <a:r>
              <a:rPr lang="lv-LV" b="1" cap="all" dirty="0" smtClean="0"/>
              <a:t>pārskats</a:t>
            </a:r>
            <a:endParaRPr lang="lv-LV" b="1" cap="all" dirty="0"/>
          </a:p>
          <a:p>
            <a:r>
              <a:rPr lang="lv-LV" b="1" cap="all" dirty="0"/>
              <a:t>Sabiedriskā apspriešana </a:t>
            </a:r>
          </a:p>
          <a:p>
            <a:r>
              <a:rPr lang="lv-LV" b="1" cap="all" dirty="0" smtClean="0"/>
              <a:t>2022.Gada FEBRUĀRIS</a:t>
            </a:r>
            <a:endParaRPr lang="lv-LV" dirty="0"/>
          </a:p>
        </p:txBody>
      </p:sp>
      <p:sp>
        <p:nvSpPr>
          <p:cNvPr id="4" name="Rectangle 3"/>
          <p:cNvSpPr/>
          <p:nvPr/>
        </p:nvSpPr>
        <p:spPr>
          <a:xfrm>
            <a:off x="3178003" y="2415245"/>
            <a:ext cx="6096000" cy="1631216"/>
          </a:xfrm>
          <a:prstGeom prst="rect">
            <a:avLst/>
          </a:prstGeom>
        </p:spPr>
        <p:txBody>
          <a:bodyPr>
            <a:spAutoFit/>
          </a:bodyPr>
          <a:lstStyle/>
          <a:p>
            <a:pPr algn="r">
              <a:spcAft>
                <a:spcPts val="0"/>
              </a:spcAft>
            </a:pPr>
            <a:r>
              <a:rPr lang="lv-LV" sz="2000" dirty="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Teritorijas attīstības p</a:t>
            </a:r>
            <a:r>
              <a:rPr lang="en-US" sz="2000" dirty="0" err="1">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lānošanas</a:t>
            </a:r>
            <a:r>
              <a:rPr lang="en-US" sz="2000" dirty="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dokument</a:t>
            </a:r>
            <a:r>
              <a:rPr lang="lv-LV" sz="2000" dirty="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u</a:t>
            </a:r>
            <a:r>
              <a:rPr lang="en-US" sz="2000" dirty="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 </a:t>
            </a:r>
            <a:endParaRPr lang="lv-LV" sz="2000" dirty="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endParaRPr>
          </a:p>
          <a:p>
            <a:pPr algn="r">
              <a:spcAft>
                <a:spcPts val="0"/>
              </a:spcAft>
            </a:pPr>
            <a:r>
              <a:rPr lang="lv-LV"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BAUSKAS </a:t>
            </a:r>
            <a:r>
              <a:rPr lang="en-US"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NOVADA </a:t>
            </a:r>
            <a:r>
              <a:rPr lang="en-US" sz="2000" dirty="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ILGTSPĒJĪGAS ATTĪSTĪBAS STRATĒĢIJA </a:t>
            </a:r>
            <a:r>
              <a:rPr lang="lv-LV"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LĪDZ </a:t>
            </a:r>
            <a:r>
              <a:rPr lang="en-US"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203</a:t>
            </a:r>
            <a:r>
              <a:rPr lang="lv-LV"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5</a:t>
            </a:r>
            <a:r>
              <a:rPr lang="en-US"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.GADAM</a:t>
            </a:r>
            <a:endParaRPr lang="en-US" sz="2000" dirty="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endParaRPr>
          </a:p>
          <a:p>
            <a:pPr algn="r">
              <a:spcAft>
                <a:spcPts val="0"/>
              </a:spcAft>
            </a:pPr>
            <a:r>
              <a:rPr lang="lv-LV"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BAUSKAS </a:t>
            </a:r>
            <a:r>
              <a:rPr lang="en-US"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NOVADA </a:t>
            </a:r>
            <a:r>
              <a:rPr lang="en-US" sz="2000" dirty="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ATTĪSTĪBAS PROGRAMMA 2021.-</a:t>
            </a:r>
            <a:r>
              <a:rPr lang="en-US"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202</a:t>
            </a:r>
            <a:r>
              <a:rPr lang="lv-LV"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8</a:t>
            </a:r>
            <a:r>
              <a:rPr lang="en-US" sz="2000"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rPr>
              <a:t>.GADAM</a:t>
            </a:r>
            <a:endParaRPr lang="en-US" sz="2000" dirty="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00709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Ilgtspējīgas attīstības stratēģija</a:t>
            </a:r>
          </a:p>
        </p:txBody>
      </p:sp>
      <p:sp>
        <p:nvSpPr>
          <p:cNvPr id="3" name="Content Placeholder 2"/>
          <p:cNvSpPr>
            <a:spLocks noGrp="1"/>
          </p:cNvSpPr>
          <p:nvPr>
            <p:ph idx="1"/>
          </p:nvPr>
        </p:nvSpPr>
        <p:spPr/>
        <p:txBody>
          <a:bodyPr/>
          <a:lstStyle/>
          <a:p>
            <a:r>
              <a:rPr lang="lv-LV" dirty="0"/>
              <a:t>Izvērtējot pašlaik IAS definēto, var secināt, ka kopumā šis plānošanas dokuments vērsts uz </a:t>
            </a:r>
            <a:r>
              <a:rPr lang="lv-LV" dirty="0" smtClean="0"/>
              <a:t>Bauskas novada </a:t>
            </a:r>
            <a:r>
              <a:rPr lang="lv-LV" dirty="0"/>
              <a:t>ilgtspējīgu attīstību, tai skaitā vides aizsardzības un saimnieciskās attīstības jomu saskaņotu, līdzsvarotu attīstību. </a:t>
            </a:r>
          </a:p>
          <a:p>
            <a:r>
              <a:rPr lang="lv-LV" dirty="0"/>
              <a:t>Netiek konstatētas iespējamas būtiskas negatīvas ietekmes uz vidi plānošanas dokumenta īstenošanas rezultātā. </a:t>
            </a:r>
            <a:endParaRPr lang="lv-LV" dirty="0" smtClean="0"/>
          </a:p>
          <a:p>
            <a:r>
              <a:rPr lang="lv-LV" dirty="0" smtClean="0"/>
              <a:t>Rekomendējams IAS ietvaros </a:t>
            </a:r>
            <a:r>
              <a:rPr lang="lv-LV" dirty="0"/>
              <a:t>izstrādātajās </a:t>
            </a:r>
            <a:r>
              <a:rPr lang="lv-LV" dirty="0" smtClean="0"/>
              <a:t>Vadlīnijās </a:t>
            </a:r>
            <a:r>
              <a:rPr lang="lv-LV" dirty="0"/>
              <a:t>dabas teritoriju </a:t>
            </a:r>
            <a:r>
              <a:rPr lang="lv-LV" dirty="0" smtClean="0"/>
              <a:t>attīstībai ietvert bioloģiskās lauksaimniecības attīstības atbalsta virzienus.</a:t>
            </a:r>
            <a:endParaRPr lang="lv-LV" dirty="0"/>
          </a:p>
          <a:p>
            <a:r>
              <a:rPr lang="lv-LV" dirty="0" smtClean="0"/>
              <a:t>Rekomendējams papildināt IAS īstenošanas rezultatīvos rādītājus arī ar tādiem, kas raksturo izmaiņas vidē: piemēram, dabas teritoriju platību izmaiņas, ar centralizētajiem komunālajiem tīkliem nodrošināto mājsaimniecību skaits, lauksaimniecības un meža zemju platības vai citi.</a:t>
            </a:r>
            <a:endParaRPr lang="lv-LV" dirty="0"/>
          </a:p>
        </p:txBody>
      </p:sp>
    </p:spTree>
    <p:extLst>
      <p:ext uri="{BB962C8B-B14F-4D97-AF65-F5344CB8AC3E}">
        <p14:creationId xmlns:p14="http://schemas.microsoft.com/office/powerpoint/2010/main" val="34487950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Attīstības programma</a:t>
            </a:r>
          </a:p>
        </p:txBody>
      </p:sp>
      <p:sp>
        <p:nvSpPr>
          <p:cNvPr id="3" name="Content Placeholder 2"/>
          <p:cNvSpPr>
            <a:spLocks noGrp="1"/>
          </p:cNvSpPr>
          <p:nvPr>
            <p:ph idx="1"/>
          </p:nvPr>
        </p:nvSpPr>
        <p:spPr>
          <a:xfrm>
            <a:off x="677334" y="1302589"/>
            <a:ext cx="8596668" cy="4738773"/>
          </a:xfrm>
        </p:spPr>
        <p:txBody>
          <a:bodyPr>
            <a:normAutofit fontScale="85000" lnSpcReduction="20000"/>
          </a:bodyPr>
          <a:lstStyle/>
          <a:p>
            <a:r>
              <a:rPr lang="lv-LV" dirty="0"/>
              <a:t>Kopumā analizējot Attīstības programmā noteiktos novada attīstības virzienus un plānotos pasākumus katra virziena ietvaros, var secināt, ka plānota ilgtspējīga novada attīstība, akcentējot iedzīvotāju dzīves apstākļu uzlabošanu un dzīves līmeņa celšanu, plānojot attīstīt  mazo un vidējo uzņēmējdarbību novadā, kas ir videi draudzīga un nodrošina iedzīvotāju dzīves līmeņa celšanos.</a:t>
            </a:r>
          </a:p>
          <a:p>
            <a:r>
              <a:rPr lang="lv-LV" dirty="0"/>
              <a:t>Izvērtējot plānotos rīcības virzienus un uzdevumus, var konstatēt, ka kopumā prognozējama ilglaicīga tieša un netieša pozitīva ietekme, ko var definēt par summāro kumulatīvo plānošanas dokumenta īstenošanas prognozējamo ietekmi uz vidi.</a:t>
            </a:r>
          </a:p>
          <a:p>
            <a:r>
              <a:rPr lang="lv-LV" dirty="0"/>
              <a:t>Būtiskākās negatīvās ietekmes uz vidi saistāmas ar infrastruktūras un dažādu objektu būvniecības un rekonstrukcijas darbiem, taču ilgtermiņā to rezultātā lielākoties prognozējama pozitīva ietekme uz vidi, gan saistībā ar </a:t>
            </a:r>
            <a:r>
              <a:rPr lang="lv-LV" dirty="0" smtClean="0"/>
              <a:t>ūdenssaimniecības projektu īstenošanu, ceļu </a:t>
            </a:r>
            <a:r>
              <a:rPr lang="lv-LV" dirty="0"/>
              <a:t>infrastruktūras uzlabošanu, ēku energoefektivitātes uzlabošanu, atpūtas zonu un stāvlaukumu labiekārtošanu, atkritumu apsaimniekošanas sistēmas pilnveidošanu. </a:t>
            </a:r>
          </a:p>
          <a:p>
            <a:r>
              <a:rPr lang="lv-LV" dirty="0"/>
              <a:t>Plānotā saimnieciskās darbības attīstība, vērtējama katrā gadījumā individuāli, nodrošinot tai skaitā </a:t>
            </a:r>
            <a:r>
              <a:rPr lang="lv-LV" dirty="0" smtClean="0"/>
              <a:t>ietekmes </a:t>
            </a:r>
            <a:r>
              <a:rPr lang="lv-LV" dirty="0"/>
              <a:t>uz vidi novērtējumu, nepieļaujot piesārņojumu, emisijas gaisā, trokšņa emisijas u.c. ietekmes, kas pārsniedz normatīvajos aktos noteiktās robežvērtības.</a:t>
            </a:r>
          </a:p>
          <a:p>
            <a:r>
              <a:rPr lang="lv-LV" dirty="0"/>
              <a:t>Ilglaicīgas ietekmes galvenokārt var tikt prognozētas, ja būvniecību plāno līdz šim neapbūvētās teritorijās, tādējādi neatgriezeniski tiek zaudēta teritorijas bioloģiskā daudzveidība un teritorija tiek izslēgta no zaļo teritoriju kopuma. Pirms lielāku teritoriju transformācijas vēlams veikt to bioloģiskās daudzveidības izvērtējumu, lai iespēju robežās novērstu īpaši aizsargājamu sugu vai biotopu iznīcināšanu.</a:t>
            </a:r>
          </a:p>
          <a:p>
            <a:endParaRPr lang="lv-LV" dirty="0"/>
          </a:p>
        </p:txBody>
      </p:sp>
    </p:spTree>
    <p:extLst>
      <p:ext uri="{BB962C8B-B14F-4D97-AF65-F5344CB8AC3E}">
        <p14:creationId xmlns:p14="http://schemas.microsoft.com/office/powerpoint/2010/main" val="33264293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Summāro ietekmju vērtējums</a:t>
            </a:r>
          </a:p>
        </p:txBody>
      </p:sp>
      <p:sp>
        <p:nvSpPr>
          <p:cNvPr id="3" name="Content Placeholder 2"/>
          <p:cNvSpPr>
            <a:spLocks noGrp="1"/>
          </p:cNvSpPr>
          <p:nvPr>
            <p:ph idx="1"/>
          </p:nvPr>
        </p:nvSpPr>
        <p:spPr>
          <a:xfrm>
            <a:off x="677334" y="1388853"/>
            <a:ext cx="8596668" cy="4652509"/>
          </a:xfrm>
        </p:spPr>
        <p:txBody>
          <a:bodyPr>
            <a:normAutofit fontScale="85000" lnSpcReduction="10000"/>
          </a:bodyPr>
          <a:lstStyle/>
          <a:p>
            <a:endParaRPr lang="lv-LV" dirty="0"/>
          </a:p>
          <a:p>
            <a:r>
              <a:rPr lang="lv-LV" dirty="0" smtClean="0"/>
              <a:t>Bauskas novada </a:t>
            </a:r>
            <a:r>
              <a:rPr lang="lv-LV" dirty="0"/>
              <a:t>abi plānošanas dokumenti ir savstarpēji cieši saistīti, IAS nosaka novada attīstības virzienus, stratēģiskos mērķus un ilgtermiņa prioritātes, Pamatojoties uz tiem tiek izstrādāta Attīstības programma, kurā </a:t>
            </a:r>
            <a:r>
              <a:rPr lang="lv-LV" dirty="0" smtClean="0"/>
              <a:t>definētas </a:t>
            </a:r>
            <a:r>
              <a:rPr lang="lv-LV" dirty="0"/>
              <a:t>vidēja termiņa prioritātes, rīcības virzieni, uzdevumi un darbības stratēģisko mērķu sasniegšanai un </a:t>
            </a:r>
            <a:r>
              <a:rPr lang="lv-LV" dirty="0" smtClean="0"/>
              <a:t>ietverts Rīcību un Investīciju </a:t>
            </a:r>
            <a:r>
              <a:rPr lang="lv-LV" dirty="0"/>
              <a:t>plāns.</a:t>
            </a:r>
          </a:p>
          <a:p>
            <a:r>
              <a:rPr lang="lv-LV" dirty="0"/>
              <a:t>Plānošanas dokumenti kalpos par pamatu turpmākai politisku un saimnieciska rakstura lēmumu pieņemšanai, detalizētai nozaru un politikas plānošanai novadā. Īstenojot plānošanas dokumentus, kā galvenais mērķis ir novada ilgtspējīga attīstība, kas nozīmē, ka viens no būtiskiem aspektiem, kas visās rīcībās un darbībās </a:t>
            </a:r>
            <a:r>
              <a:rPr lang="lv-LV" dirty="0" smtClean="0"/>
              <a:t>ir </a:t>
            </a:r>
            <a:r>
              <a:rPr lang="lv-LV" dirty="0" smtClean="0"/>
              <a:t>jāņem </a:t>
            </a:r>
            <a:r>
              <a:rPr lang="lv-LV" dirty="0"/>
              <a:t>vērā, ir vides aspekts.</a:t>
            </a:r>
          </a:p>
          <a:p>
            <a:r>
              <a:rPr lang="lv-LV" dirty="0"/>
              <a:t>Šajā plānošanas stadijā, izvērtējot plānošanas dokumentos ietvertos mērķus, prioritātes</a:t>
            </a:r>
            <a:r>
              <a:rPr lang="lv-LV" dirty="0" smtClean="0"/>
              <a:t>, uzdevumus un  rīcības, </a:t>
            </a:r>
            <a:r>
              <a:rPr lang="lv-LV" dirty="0"/>
              <a:t>netika konstatētas iespējamas </a:t>
            </a:r>
            <a:r>
              <a:rPr lang="lv-LV" dirty="0" smtClean="0"/>
              <a:t>būtiskas negatīvas </a:t>
            </a:r>
            <a:r>
              <a:rPr lang="lv-LV" dirty="0"/>
              <a:t>kumulatīvās ietekmes, kas varētu tikt prognozētas </a:t>
            </a:r>
            <a:r>
              <a:rPr lang="lv-LV" dirty="0" smtClean="0"/>
              <a:t>šo plānošanas </a:t>
            </a:r>
            <a:r>
              <a:rPr lang="lv-LV" dirty="0"/>
              <a:t>dokumentu īstenošanas rezultātā.</a:t>
            </a:r>
          </a:p>
          <a:p>
            <a:r>
              <a:rPr lang="lv-LV" dirty="0"/>
              <a:t>Izvērtējot plānotos rīcības virzienus un uzdevumus, var konstatēt, ka kopumā prognozējama ilglaicīga pozitīva ietekme, ko var definēt par summāro kumulatīvo plānošanas dokumenta īstenošanas prognozējamo ietekmi uz vidi. </a:t>
            </a:r>
            <a:r>
              <a:rPr lang="lv-LV" dirty="0" smtClean="0"/>
              <a:t> </a:t>
            </a:r>
            <a:r>
              <a:rPr lang="lv-LV" dirty="0" smtClean="0"/>
              <a:t>Tai pat laikā jāatzīst, ka plānošanas detalizācijas līmenis ir nepietiekams konkrēto investīcijas projektu ietekmes uz vidi izvērtējumam un summāro ietekmju definēšanai. Tādēļ plānošanas dokumentu īstenošanas procesā būtisks ir to īstenošanas ietekmju uz vidi monitorings, kā arī konkrēto rīcību un darbību ietekmju izvērtējums to turpmākajā plānošanas procesā.</a:t>
            </a:r>
            <a:endParaRPr lang="lv-LV" dirty="0"/>
          </a:p>
          <a:p>
            <a:endParaRPr lang="lv-LV" dirty="0"/>
          </a:p>
        </p:txBody>
      </p:sp>
    </p:spTree>
    <p:extLst>
      <p:ext uri="{BB962C8B-B14F-4D97-AF65-F5344CB8AC3E}">
        <p14:creationId xmlns:p14="http://schemas.microsoft.com/office/powerpoint/2010/main" val="39285850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Paldies par uzmanību</a:t>
            </a:r>
          </a:p>
        </p:txBody>
      </p:sp>
      <p:sp>
        <p:nvSpPr>
          <p:cNvPr id="3" name="Text Placeholder 2"/>
          <p:cNvSpPr>
            <a:spLocks noGrp="1"/>
          </p:cNvSpPr>
          <p:nvPr>
            <p:ph type="body" idx="1"/>
          </p:nvPr>
        </p:nvSpPr>
        <p:spPr/>
        <p:txBody>
          <a:bodyPr>
            <a:normAutofit lnSpcReduction="10000"/>
          </a:bodyPr>
          <a:lstStyle/>
          <a:p>
            <a:r>
              <a:rPr lang="lv-LV" dirty="0"/>
              <a:t>Jautājumi, komentāri…….</a:t>
            </a:r>
          </a:p>
          <a:p>
            <a:endParaRPr lang="lv-LV" dirty="0"/>
          </a:p>
          <a:p>
            <a:r>
              <a:rPr lang="lv-LV" dirty="0" smtClean="0"/>
              <a:t>Vides </a:t>
            </a:r>
            <a:r>
              <a:rPr lang="lv-LV" dirty="0"/>
              <a:t>eksperte Inga </a:t>
            </a:r>
            <a:r>
              <a:rPr lang="lv-LV" dirty="0" smtClean="0"/>
              <a:t>Gavena</a:t>
            </a:r>
          </a:p>
          <a:p>
            <a:r>
              <a:rPr lang="lv-LV" dirty="0" smtClean="0"/>
              <a:t>T.29545377, E-pasts inga.gavena@gmail.com</a:t>
            </a:r>
            <a:endParaRPr lang="lv-LV" dirty="0" smtClean="0"/>
          </a:p>
          <a:p>
            <a:endParaRPr lang="lv-LV" dirty="0"/>
          </a:p>
        </p:txBody>
      </p:sp>
    </p:spTree>
    <p:extLst>
      <p:ext uri="{BB962C8B-B14F-4D97-AF65-F5344CB8AC3E}">
        <p14:creationId xmlns:p14="http://schemas.microsoft.com/office/powerpoint/2010/main" val="587610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Stratēģiskais ietekmes uz vidi novērtējums veikts:</a:t>
            </a:r>
          </a:p>
        </p:txBody>
      </p:sp>
      <p:sp>
        <p:nvSpPr>
          <p:cNvPr id="3" name="Content Placeholder 2"/>
          <p:cNvSpPr>
            <a:spLocks noGrp="1"/>
          </p:cNvSpPr>
          <p:nvPr>
            <p:ph idx="1"/>
          </p:nvPr>
        </p:nvSpPr>
        <p:spPr/>
        <p:txBody>
          <a:bodyPr/>
          <a:lstStyle/>
          <a:p>
            <a:r>
              <a:rPr lang="lv-LV" dirty="0" smtClean="0"/>
              <a:t>Pamatojoties </a:t>
            </a:r>
            <a:r>
              <a:rPr lang="lv-LV" dirty="0"/>
              <a:t>uz  </a:t>
            </a:r>
            <a:r>
              <a:rPr lang="lv-LV" dirty="0" smtClean="0"/>
              <a:t>Vides pārraudzības valsts biroja </a:t>
            </a:r>
            <a:r>
              <a:rPr lang="lv-LV" dirty="0" smtClean="0"/>
              <a:t>31.05.2021</a:t>
            </a:r>
            <a:r>
              <a:rPr lang="lv-LV" dirty="0"/>
              <a:t>. Lēmumu Nr. 4-02/46 “Par stratēģiskā ietekmes uz vidi novērtējuma procedūras piemērošanu”; </a:t>
            </a:r>
            <a:endParaRPr lang="lv-LV" dirty="0" smtClean="0"/>
          </a:p>
          <a:p>
            <a:r>
              <a:rPr lang="lv-LV" dirty="0"/>
              <a:t>SIVN veikts saskaņā ar likumu „Par ietekmes uz vidi novērtējumu”, Ministru kabineta (turpmāk tekstā – MK) 2004. gada 23. marta noteikumiem Nr. 157 „Kārtība, kādā veicams ietekmes uz vidi stratēģiskais novērtējums” </a:t>
            </a:r>
          </a:p>
          <a:p>
            <a:r>
              <a:rPr lang="lv-LV" dirty="0" smtClean="0"/>
              <a:t>Stratēģiskā </a:t>
            </a:r>
            <a:r>
              <a:rPr lang="lv-LV" dirty="0"/>
              <a:t>IVN rezultāti ir apkopoti Vides pārskatā</a:t>
            </a:r>
          </a:p>
          <a:p>
            <a:endParaRPr lang="lv-LV" dirty="0"/>
          </a:p>
          <a:p>
            <a:endParaRPr lang="lv-LV" dirty="0"/>
          </a:p>
        </p:txBody>
      </p:sp>
    </p:spTree>
    <p:extLst>
      <p:ext uri="{BB962C8B-B14F-4D97-AF65-F5344CB8AC3E}">
        <p14:creationId xmlns:p14="http://schemas.microsoft.com/office/powerpoint/2010/main" val="9433957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82770"/>
          </a:xfrm>
        </p:spPr>
        <p:txBody>
          <a:bodyPr/>
          <a:lstStyle/>
          <a:p>
            <a:r>
              <a:rPr lang="lv-LV" dirty="0"/>
              <a:t>Galvenie </a:t>
            </a:r>
            <a:r>
              <a:rPr lang="lv-LV" dirty="0" smtClean="0"/>
              <a:t>SIVN procesa posmi</a:t>
            </a:r>
            <a:endParaRPr lang="lv-LV" dirty="0"/>
          </a:p>
        </p:txBody>
      </p:sp>
      <p:sp>
        <p:nvSpPr>
          <p:cNvPr id="3" name="Content Placeholder 2"/>
          <p:cNvSpPr>
            <a:spLocks noGrp="1"/>
          </p:cNvSpPr>
          <p:nvPr>
            <p:ph idx="1"/>
          </p:nvPr>
        </p:nvSpPr>
        <p:spPr>
          <a:xfrm>
            <a:off x="677334" y="1492371"/>
            <a:ext cx="8767016" cy="4548992"/>
          </a:xfrm>
        </p:spPr>
        <p:txBody>
          <a:bodyPr>
            <a:normAutofit fontScale="92500" lnSpcReduction="10000"/>
          </a:bodyPr>
          <a:lstStyle/>
          <a:p>
            <a:r>
              <a:rPr lang="lv-LV" dirty="0"/>
              <a:t>Apzināta un apkopota informācija par esošo vides stāvokli, dabas vērtībām un dabas resursiem, tai skaitā alternatīvās enerģijas resursiem.</a:t>
            </a:r>
          </a:p>
          <a:p>
            <a:r>
              <a:rPr lang="lv-LV" dirty="0"/>
              <a:t>Apzināta un apkopota informācija par saimniecisko darbību un esošo antropogēno ietekmi uz vidi.</a:t>
            </a:r>
          </a:p>
          <a:p>
            <a:r>
              <a:rPr lang="lv-LV" dirty="0"/>
              <a:t>Analizēti saistītie starptautiskie, nacionālie un reģionālie plānošanas dokumenti.</a:t>
            </a:r>
          </a:p>
          <a:p>
            <a:r>
              <a:rPr lang="lv-LV" dirty="0"/>
              <a:t>Izvērtētas </a:t>
            </a:r>
            <a:r>
              <a:rPr lang="lv-LV" dirty="0" smtClean="0"/>
              <a:t>Bauskas novada </a:t>
            </a:r>
            <a:r>
              <a:rPr lang="lv-LV" dirty="0"/>
              <a:t>Ilgtspējīgas attīstības stratēģija </a:t>
            </a:r>
            <a:r>
              <a:rPr lang="lv-LV" dirty="0" smtClean="0"/>
              <a:t>līdz 2035.g</a:t>
            </a:r>
            <a:r>
              <a:rPr lang="lv-LV" dirty="0"/>
              <a:t>. (turpmāk – IAS) un </a:t>
            </a:r>
            <a:r>
              <a:rPr lang="lv-LV" dirty="0" smtClean="0"/>
              <a:t>Bauskas novada </a:t>
            </a:r>
            <a:r>
              <a:rPr lang="lv-LV" dirty="0"/>
              <a:t>Attīstības programma 2021.-</a:t>
            </a:r>
            <a:r>
              <a:rPr lang="lv-LV" dirty="0" smtClean="0"/>
              <a:t>2028.g</a:t>
            </a:r>
            <a:r>
              <a:rPr lang="lv-LV" dirty="0"/>
              <a:t>.(turpmāk – Attīstības programma)  </a:t>
            </a:r>
            <a:r>
              <a:rPr lang="lv-LV" dirty="0" smtClean="0"/>
              <a:t>2.redakcija </a:t>
            </a:r>
            <a:r>
              <a:rPr lang="lv-LV" dirty="0"/>
              <a:t>un tajās ietvertie mērķi, pasākumi un uzdevumi.</a:t>
            </a:r>
          </a:p>
          <a:p>
            <a:r>
              <a:rPr lang="lv-LV" dirty="0"/>
              <a:t>Definētas plānošanas dokumentu īstenošanas iespējamās ietekmes uz vidi, tai skaitā summārās ietekmes.</a:t>
            </a:r>
          </a:p>
          <a:p>
            <a:r>
              <a:rPr lang="lv-LV" dirty="0"/>
              <a:t>Izstrādātas rekomendācijas ietekmju novēršanai vai mazināšanai</a:t>
            </a:r>
            <a:r>
              <a:rPr lang="lv-LV" dirty="0" smtClean="0"/>
              <a:t>.</a:t>
            </a:r>
          </a:p>
          <a:p>
            <a:r>
              <a:rPr lang="lv-LV" dirty="0" smtClean="0"/>
              <a:t>Izstrādātas rekomendācijas SIVN monitoringam plānošanas dokumentu īstenošanas gaitā.</a:t>
            </a:r>
          </a:p>
          <a:p>
            <a:r>
              <a:rPr lang="lv-LV" dirty="0" smtClean="0"/>
              <a:t>Tiek informēta </a:t>
            </a:r>
            <a:r>
              <a:rPr lang="lv-LV" dirty="0" smtClean="0"/>
              <a:t>un iesaistīta sabiedrība šīs sabiedriskās apspriešanas procesā.</a:t>
            </a:r>
            <a:endParaRPr lang="lv-LV" dirty="0"/>
          </a:p>
        </p:txBody>
      </p:sp>
    </p:spTree>
    <p:extLst>
      <p:ext uri="{BB962C8B-B14F-4D97-AF65-F5344CB8AC3E}">
        <p14:creationId xmlns:p14="http://schemas.microsoft.com/office/powerpoint/2010/main" val="2091142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2800" dirty="0" smtClean="0"/>
              <a:t>Prognozējamās teritorijas </a:t>
            </a:r>
            <a:r>
              <a:rPr lang="lv-LV" sz="2800" dirty="0"/>
              <a:t>bioloģiskās daudzveidības izmaiņas, tai skaitā īpaši aizsargājamo sugu un biotopu izplatības teritoriju izmaiņas</a:t>
            </a:r>
          </a:p>
        </p:txBody>
      </p:sp>
      <p:sp>
        <p:nvSpPr>
          <p:cNvPr id="3" name="Content Placeholder 2"/>
          <p:cNvSpPr>
            <a:spLocks noGrp="1"/>
          </p:cNvSpPr>
          <p:nvPr>
            <p:ph idx="1"/>
          </p:nvPr>
        </p:nvSpPr>
        <p:spPr>
          <a:xfrm>
            <a:off x="677334" y="2035834"/>
            <a:ext cx="8596668" cy="4295955"/>
          </a:xfrm>
        </p:spPr>
        <p:txBody>
          <a:bodyPr>
            <a:normAutofit fontScale="92500" lnSpcReduction="20000"/>
          </a:bodyPr>
          <a:lstStyle/>
          <a:p>
            <a:endParaRPr lang="lv-LV" dirty="0" smtClean="0"/>
          </a:p>
          <a:p>
            <a:r>
              <a:rPr lang="lv-LV" dirty="0" smtClean="0"/>
              <a:t>Bauskas novada </a:t>
            </a:r>
            <a:r>
              <a:rPr lang="lv-LV" dirty="0"/>
              <a:t>teritorijā atrodas </a:t>
            </a:r>
            <a:r>
              <a:rPr lang="lv-LV" dirty="0" smtClean="0"/>
              <a:t>11 </a:t>
            </a:r>
            <a:r>
              <a:rPr lang="lv-LV" dirty="0"/>
              <a:t>Natura 2000 </a:t>
            </a:r>
            <a:r>
              <a:rPr lang="lv-LV" dirty="0" smtClean="0"/>
              <a:t>teritorijas: </a:t>
            </a:r>
            <a:r>
              <a:rPr lang="lv-LV" dirty="0"/>
              <a:t>viens dabas parks, astoņi dabas liegumi  un divi dabas </a:t>
            </a:r>
            <a:r>
              <a:rPr lang="lv-LV" dirty="0" smtClean="0"/>
              <a:t>pieminekļi. Četri ģeoloģiskie dabas pieminekļi, 6 aizsargājami </a:t>
            </a:r>
            <a:r>
              <a:rPr lang="lv-LV" dirty="0"/>
              <a:t>dendroloģiskie stādījumi, trīs aizsargājamas </a:t>
            </a:r>
            <a:r>
              <a:rPr lang="lv-LV" dirty="0" smtClean="0"/>
              <a:t>alejas.</a:t>
            </a:r>
          </a:p>
          <a:p>
            <a:r>
              <a:rPr lang="lv-LV" dirty="0" smtClean="0"/>
              <a:t>Izvērtējot novada </a:t>
            </a:r>
            <a:r>
              <a:rPr lang="lv-LV" dirty="0"/>
              <a:t>attīstības plānošanas </a:t>
            </a:r>
            <a:r>
              <a:rPr lang="lv-LV" dirty="0" smtClean="0"/>
              <a:t>dokumentos definētos stratēģiskos mērķus, ilgtermi</a:t>
            </a:r>
            <a:r>
              <a:rPr lang="lv-LV" dirty="0" smtClean="0"/>
              <a:t>ņa un vidēja termiņa prioritātes, attīstības vadlīnijas un definētos rīcības virzienus</a:t>
            </a:r>
            <a:r>
              <a:rPr lang="lv-LV" dirty="0" smtClean="0"/>
              <a:t> </a:t>
            </a:r>
            <a:r>
              <a:rPr lang="lv-LV" dirty="0" smtClean="0"/>
              <a:t>konstatēts, ka tie lielā mērā vērsti uz novada ilgtspējīgu attīstību, sabalansējot saimnieciskās darbības attīstību un vides aizsardzības aspektus. Kopumā plānošanas dokumentos </a:t>
            </a:r>
            <a:r>
              <a:rPr lang="lv-LV" dirty="0" smtClean="0"/>
              <a:t>nav </a:t>
            </a:r>
            <a:r>
              <a:rPr lang="lv-LV" dirty="0"/>
              <a:t>paredzētas darbības, kas varētu tieši negatīvi ietekmēt īpaši aizsargājamās dabas teritorijas, mikroliegumus un aizsargājamos dabas </a:t>
            </a:r>
            <a:r>
              <a:rPr lang="lv-LV" dirty="0" smtClean="0"/>
              <a:t>objektus, mainīt aizsargājamo teritoriju platības vai aizsardzības statusu.</a:t>
            </a:r>
            <a:endParaRPr lang="lv-LV" dirty="0"/>
          </a:p>
          <a:p>
            <a:r>
              <a:rPr lang="lv-LV" dirty="0"/>
              <a:t>Savukārt pirms atsevišķu </a:t>
            </a:r>
            <a:r>
              <a:rPr lang="lv-LV" dirty="0" smtClean="0"/>
              <a:t>Investīciju plānā paredzēto darbību </a:t>
            </a:r>
            <a:r>
              <a:rPr lang="lv-LV" dirty="0"/>
              <a:t>uzsākšanas, kuras plānots īstenot līdz šim neapbūvētā </a:t>
            </a:r>
            <a:r>
              <a:rPr lang="lv-LV" dirty="0" smtClean="0"/>
              <a:t>teritorijā, vai plānots rekreācijas teritoriju labiekārtošanas vai izveides projektu uzsākšanas,  </a:t>
            </a:r>
            <a:r>
              <a:rPr lang="lv-LV" dirty="0"/>
              <a:t>veicams arī teritorijas dabas vērtību </a:t>
            </a:r>
            <a:r>
              <a:rPr lang="lv-LV" dirty="0" smtClean="0"/>
              <a:t>izvērtējums, bet ĪADT un objektos vai tiem piegulošajās teritorijās izvērtējams arī  prognozējamās antropogēnās slodzes pieaugums, palielinoties apmeklētāju skaitam.</a:t>
            </a:r>
            <a:endParaRPr lang="lv-LV" dirty="0"/>
          </a:p>
        </p:txBody>
      </p:sp>
    </p:spTree>
    <p:extLst>
      <p:ext uri="{BB962C8B-B14F-4D97-AF65-F5344CB8AC3E}">
        <p14:creationId xmlns:p14="http://schemas.microsoft.com/office/powerpoint/2010/main" val="1019897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Ainavu daudzveidība un vērtīgas ainavas, ainavu izmaiņas</a:t>
            </a:r>
          </a:p>
        </p:txBody>
      </p:sp>
      <p:sp>
        <p:nvSpPr>
          <p:cNvPr id="3" name="Content Placeholder 2"/>
          <p:cNvSpPr>
            <a:spLocks noGrp="1"/>
          </p:cNvSpPr>
          <p:nvPr>
            <p:ph idx="1"/>
          </p:nvPr>
        </p:nvSpPr>
        <p:spPr/>
        <p:txBody>
          <a:bodyPr>
            <a:normAutofit fontScale="85000" lnSpcReduction="10000"/>
          </a:bodyPr>
          <a:lstStyle/>
          <a:p>
            <a:r>
              <a:rPr lang="lv-LV" dirty="0"/>
              <a:t>Bauskas novadā nav reģistrēti aizsargājamu ainavu apvidi (atbilstoši MK 1999. gada 23. februāra noteikumiem Nr. 69 “Par aizsargājamo ainavu apvidiem”), taču Lielupes augšteces kultūrvēsturisko vērtību un dabas vērtību kopums nozīmības ziņā dažkārt tiek salīdzināts ar Augšdaugavas ainavu apvidu</a:t>
            </a:r>
            <a:r>
              <a:rPr lang="lv-LV" dirty="0" smtClean="0"/>
              <a:t>.</a:t>
            </a:r>
          </a:p>
          <a:p>
            <a:r>
              <a:rPr lang="lv-LV" dirty="0"/>
              <a:t>2019. gadā ZPR izstrādāja Zemgales reģionālo ainavas un zaļās infrastruktūras plānu 2020.–2027. gadam, kura ietvaros tika veikta ainavu telpisko vienību (reģionu un apvidu) izdalīšana, klasificēšana un kartēšana, kā arī ainavu telpu raksturošana (nozīmīgie elementi, dabas apstākļi, zemes izmantošana, vērtības reģiona mērogā</a:t>
            </a:r>
            <a:r>
              <a:rPr lang="lv-LV" dirty="0" smtClean="0"/>
              <a:t>). Izstrādājot plānošanas dokumentus ir ņemts vērā šis plāns un tajā ietvertās rekomendācijas. </a:t>
            </a:r>
          </a:p>
          <a:p>
            <a:r>
              <a:rPr lang="lv-LV" dirty="0" smtClean="0"/>
              <a:t>Plānošanas </a:t>
            </a:r>
            <a:r>
              <a:rPr lang="lv-LV" dirty="0"/>
              <a:t>dokumenti neparedz darbības, kas varētu būtiski ietekmēt plašas ainavas Ogres novada teritorijā. </a:t>
            </a:r>
            <a:endParaRPr lang="lv-LV" dirty="0" smtClean="0"/>
          </a:p>
          <a:p>
            <a:r>
              <a:rPr lang="lv-LV" dirty="0" smtClean="0"/>
              <a:t>Rekomendējams turpmākajā novada attīstības procesā izstrādāt novada nozīmes aizsargājamo ainavu plānu, kas ietver arī prasības darbību īstenošanai šajās teritorijās.</a:t>
            </a:r>
            <a:endParaRPr lang="lv-LV" dirty="0"/>
          </a:p>
          <a:p>
            <a:r>
              <a:rPr lang="lv-LV" dirty="0"/>
              <a:t>Ainavu plānošanai pievēršama uzmanība veicot projektēšanas darbus pasākumiem, kas saistīti ar ārtelpas veidošanu, tai skaitā rekreācijas objektu izveide un  labiekārtošana</a:t>
            </a:r>
            <a:r>
              <a:rPr lang="lv-LV" dirty="0" smtClean="0"/>
              <a:t>. </a:t>
            </a:r>
            <a:endParaRPr lang="lv-LV" dirty="0"/>
          </a:p>
        </p:txBody>
      </p:sp>
    </p:spTree>
    <p:extLst>
      <p:ext uri="{BB962C8B-B14F-4D97-AF65-F5344CB8AC3E}">
        <p14:creationId xmlns:p14="http://schemas.microsoft.com/office/powerpoint/2010/main" val="2840833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Virszemes </a:t>
            </a:r>
            <a:r>
              <a:rPr lang="lv-LV" dirty="0" smtClean="0"/>
              <a:t>ūdeņi un iespējamās to kvalitātes </a:t>
            </a:r>
            <a:r>
              <a:rPr lang="lv-LV" dirty="0"/>
              <a:t>izmaiņas </a:t>
            </a:r>
            <a:br>
              <a:rPr lang="lv-LV" dirty="0"/>
            </a:br>
            <a:endParaRPr lang="lv-LV" dirty="0"/>
          </a:p>
        </p:txBody>
      </p:sp>
      <p:sp>
        <p:nvSpPr>
          <p:cNvPr id="3" name="Content Placeholder 2"/>
          <p:cNvSpPr>
            <a:spLocks noGrp="1"/>
          </p:cNvSpPr>
          <p:nvPr>
            <p:ph idx="1"/>
          </p:nvPr>
        </p:nvSpPr>
        <p:spPr>
          <a:xfrm>
            <a:off x="677334" y="1699404"/>
            <a:ext cx="8596668" cy="4908429"/>
          </a:xfrm>
        </p:spPr>
        <p:txBody>
          <a:bodyPr>
            <a:normAutofit fontScale="85000" lnSpcReduction="20000"/>
          </a:bodyPr>
          <a:lstStyle/>
          <a:p>
            <a:r>
              <a:rPr lang="lv-LV" dirty="0"/>
              <a:t>Bauskas novada teritorijā ir samērā blīvs upju tīklojums, it īpaši novada dienvidrietumu daļā, kur plūst Lielupe ar tās satekām Mūsu un Mēmeli un daudzām pietekām. Nozīmīgākās upes novada teritorijā ir Lielupe, Mūsa, Misa, Mēmele un Iecava. Satekot Mūsai un Mēmelei, veidojas otra lielākā upe Latvijā – Lielupe, kas ir arī Zemgales lielākā upe. Lielākā daļa virszemes ūdens objektu ietilpst Lielupes upju baseina apgabalā, daži (Vecumnieku pusē) arī Daugavas upju baseina apgabalā. </a:t>
            </a:r>
            <a:endParaRPr lang="lv-LV" dirty="0" smtClean="0"/>
          </a:p>
          <a:p>
            <a:r>
              <a:rPr lang="lv-LV" dirty="0"/>
              <a:t>Virszemes ūdens kvalitāti negatīvi ietekmē</a:t>
            </a:r>
            <a:r>
              <a:rPr lang="lv-LV" dirty="0" smtClean="0"/>
              <a:t>: pārrobežu </a:t>
            </a:r>
            <a:r>
              <a:rPr lang="lv-LV" dirty="0"/>
              <a:t>piesārņojuma </a:t>
            </a:r>
            <a:r>
              <a:rPr lang="lv-LV" dirty="0" err="1"/>
              <a:t>pārnese</a:t>
            </a:r>
            <a:r>
              <a:rPr lang="lv-LV" dirty="0" smtClean="0"/>
              <a:t>; lauksaimniecības </a:t>
            </a:r>
            <a:r>
              <a:rPr lang="lv-LV" dirty="0"/>
              <a:t>un mežsaimniecības notece; 	komunālo saimniecību notekūdeņi</a:t>
            </a:r>
            <a:r>
              <a:rPr lang="lv-LV" dirty="0" smtClean="0"/>
              <a:t>; rūpniecisko </a:t>
            </a:r>
            <a:r>
              <a:rPr lang="lv-LV" dirty="0"/>
              <a:t>objektu notekūdeņi.</a:t>
            </a:r>
          </a:p>
          <a:p>
            <a:r>
              <a:rPr lang="lv-LV" dirty="0" smtClean="0"/>
              <a:t>Bauskas novadā noteikti 7 riska ūdensobjekti, </a:t>
            </a:r>
            <a:r>
              <a:rPr lang="lv-LV" dirty="0"/>
              <a:t>kuros pastāv risks nesasniegt Ūdens apsaimniekošanas likumā noteikto labu virszemes ūdeņu stāvokli minētajā likumā paredzētajā termiņā </a:t>
            </a:r>
            <a:endParaRPr lang="lv-LV" dirty="0" smtClean="0"/>
          </a:p>
          <a:p>
            <a:r>
              <a:rPr lang="lv-LV" dirty="0" smtClean="0"/>
              <a:t>Izstrādājot </a:t>
            </a:r>
            <a:r>
              <a:rPr lang="lv-LV" dirty="0"/>
              <a:t>IAS un Attīstības programmu mērķi un uzdevumi vērsti uz novada ilgtspējīgas attīstības nodrošināšanu, tai skaitā videi draudzīgas saimnieciskās darbības </a:t>
            </a:r>
            <a:r>
              <a:rPr lang="lv-LV" dirty="0" smtClean="0"/>
              <a:t>attīstību, kā arī komunālās infrastruktūras uzlabošanu un pilnveidošanu, kas mazina virszemes ūdeņu piesārņojumu.</a:t>
            </a:r>
            <a:endParaRPr lang="lv-LV" dirty="0"/>
          </a:p>
          <a:p>
            <a:r>
              <a:rPr lang="lv-LV" dirty="0"/>
              <a:t>Plānošanas dokumenti neparedz konkrētus pasākumus, kas varētu negatīvi ietekmēt virszemes ūdens resursus vai to </a:t>
            </a:r>
            <a:r>
              <a:rPr lang="lv-LV" dirty="0" smtClean="0"/>
              <a:t>kvalitāti, tomēr attīstības procesā jāņem vērā to, ka vairums </a:t>
            </a:r>
            <a:r>
              <a:rPr lang="lv-LV" dirty="0" smtClean="0"/>
              <a:t>Bauskas novada </a:t>
            </a:r>
            <a:r>
              <a:rPr lang="lv-LV" dirty="0" smtClean="0"/>
              <a:t>virszemes ūdensobjektu ūdens kvalitāte neatbilst labai un tie noteikti par riska </a:t>
            </a:r>
            <a:r>
              <a:rPr lang="lv-LV" dirty="0" smtClean="0"/>
              <a:t>ūdensobjektiem, tādēļ plānojot teritorijas attīstību priekšroka dodama tiem attīstības virzieniem, kuri samazina slodzi uz virszemes ūdeņiem. </a:t>
            </a:r>
            <a:endParaRPr lang="lv-LV" dirty="0"/>
          </a:p>
        </p:txBody>
      </p:sp>
    </p:spTree>
    <p:extLst>
      <p:ext uri="{BB962C8B-B14F-4D97-AF65-F5344CB8AC3E}">
        <p14:creationId xmlns:p14="http://schemas.microsoft.com/office/powerpoint/2010/main" val="11602757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Zemes dzīļu resursi</a:t>
            </a:r>
            <a:endParaRPr lang="lv-LV" dirty="0"/>
          </a:p>
        </p:txBody>
      </p:sp>
      <p:sp>
        <p:nvSpPr>
          <p:cNvPr id="3" name="Content Placeholder 2"/>
          <p:cNvSpPr>
            <a:spLocks noGrp="1"/>
          </p:cNvSpPr>
          <p:nvPr>
            <p:ph idx="1"/>
          </p:nvPr>
        </p:nvSpPr>
        <p:spPr>
          <a:xfrm>
            <a:off x="677334" y="1431985"/>
            <a:ext cx="8596668" cy="4873924"/>
          </a:xfrm>
        </p:spPr>
        <p:txBody>
          <a:bodyPr>
            <a:normAutofit lnSpcReduction="10000"/>
          </a:bodyPr>
          <a:lstStyle/>
          <a:p>
            <a:r>
              <a:rPr lang="lv-LV" dirty="0"/>
              <a:t>Novada teritorijā derīgo izrakteņu resursus veido būvmateriālu derīgie izrakteņi – dolomīts, smilts, māls, nelielās platībās saldūdens </a:t>
            </a:r>
            <a:r>
              <a:rPr lang="lv-LV" dirty="0" err="1"/>
              <a:t>kaļķiezis</a:t>
            </a:r>
            <a:r>
              <a:rPr lang="lv-LV" dirty="0"/>
              <a:t> un šūnakmens, ģipsis kā arī </a:t>
            </a:r>
            <a:r>
              <a:rPr lang="lv-LV" dirty="0" err="1"/>
              <a:t>biogēnie</a:t>
            </a:r>
            <a:r>
              <a:rPr lang="lv-LV" dirty="0"/>
              <a:t> nogulumi kūdra. Nozīmīgi ir  pazemes </a:t>
            </a:r>
            <a:r>
              <a:rPr lang="lv-LV" dirty="0" smtClean="0"/>
              <a:t>dzeramā ūdens </a:t>
            </a:r>
            <a:r>
              <a:rPr lang="lv-LV" dirty="0"/>
              <a:t>un </a:t>
            </a:r>
            <a:r>
              <a:rPr lang="lv-LV" dirty="0" smtClean="0"/>
              <a:t>minerālūdeņu resursi. </a:t>
            </a:r>
            <a:endParaRPr lang="lv-LV" dirty="0"/>
          </a:p>
          <a:p>
            <a:r>
              <a:rPr lang="lv-LV" dirty="0"/>
              <a:t>Par perspektīvu alternatīvās enerģijas avotu var uzskatīt ģeotermālo un petrotermālo enerģiju.</a:t>
            </a:r>
          </a:p>
          <a:p>
            <a:r>
              <a:rPr lang="lv-LV" dirty="0"/>
              <a:t>IAS definēts, ka Bauskas novads atbalsta resursu efektīvu </a:t>
            </a:r>
            <a:r>
              <a:rPr lang="lv-LV" dirty="0" smtClean="0"/>
              <a:t>izmantošanu, minot kūdras, </a:t>
            </a:r>
            <a:r>
              <a:rPr lang="lv-LV" dirty="0"/>
              <a:t>grants un dolomīta </a:t>
            </a:r>
            <a:r>
              <a:rPr lang="lv-LV" dirty="0" smtClean="0"/>
              <a:t>ieguvi. Rekomendējams atbalstīt arī citu zemes dzīļu resursu izmantošanu, tai skaitā pazemes ūdeņu arī minerālūdeņu un ģeotermālās un petrotermālās enerģijas izmantošanu. </a:t>
            </a:r>
          </a:p>
          <a:p>
            <a:r>
              <a:rPr lang="lv-LV" dirty="0" smtClean="0"/>
              <a:t>Jāatzīmē, ka minēto derīgo </a:t>
            </a:r>
            <a:r>
              <a:rPr lang="lv-LV" dirty="0"/>
              <a:t>izrakteņu </a:t>
            </a:r>
            <a:r>
              <a:rPr lang="lv-LV" dirty="0" smtClean="0"/>
              <a:t>(kūdra</a:t>
            </a:r>
            <a:r>
              <a:rPr lang="lv-LV" dirty="0"/>
              <a:t>, grants un </a:t>
            </a:r>
            <a:r>
              <a:rPr lang="lv-LV" dirty="0" smtClean="0"/>
              <a:t>dolomīta) ieguve var radīt būtisku negatīvu ietekmi uz vidi, tai skaitā virszemes un pazemes ūdeņiem un gaisa kvalitāti, ainavu, bioloģisko daudzveidību, tādēļ katrā konkrētā gadījumā veicams prognozējamo ietekmju izvērtējums. Minerālūdeņu, ģeotermālās un petrotermālās enerģijas ieguvei potenciālās ietekmes uz vidi ir nebūtiskas, tādēļ rekomendējams attīstīt šo resursu izmantošanu.</a:t>
            </a:r>
            <a:endParaRPr lang="lv-LV" dirty="0"/>
          </a:p>
        </p:txBody>
      </p:sp>
    </p:spTree>
    <p:extLst>
      <p:ext uri="{BB962C8B-B14F-4D97-AF65-F5344CB8AC3E}">
        <p14:creationId xmlns:p14="http://schemas.microsoft.com/office/powerpoint/2010/main" val="3394181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Pazemes ūdeņi </a:t>
            </a:r>
            <a:endParaRPr lang="lv-LV" dirty="0"/>
          </a:p>
        </p:txBody>
      </p:sp>
      <p:sp>
        <p:nvSpPr>
          <p:cNvPr id="3" name="Content Placeholder 2"/>
          <p:cNvSpPr>
            <a:spLocks noGrp="1"/>
          </p:cNvSpPr>
          <p:nvPr>
            <p:ph idx="1"/>
          </p:nvPr>
        </p:nvSpPr>
        <p:spPr/>
        <p:txBody>
          <a:bodyPr/>
          <a:lstStyle/>
          <a:p>
            <a:r>
              <a:rPr lang="lv-LV" dirty="0"/>
              <a:t>Visā </a:t>
            </a:r>
            <a:r>
              <a:rPr lang="lv-LV" dirty="0" smtClean="0"/>
              <a:t>Bauskas novada </a:t>
            </a:r>
            <a:r>
              <a:rPr lang="lv-LV" dirty="0"/>
              <a:t>teritorijā sastopami dažādas kvalitātes pazemes ūdeņi. Novada teritorijā nav konstatētas problēmas, kas saistītas ar artēziskā ūdens horizontu ūdens kvalitāti, kā arī nav konstatēti draudi resursa izsīkšanai. Virszemes piesārņojums un antropogēnā ietekme lielākoties skar pirmo no zemes virsas neaizsargāto gruntsūdens horizontu, taču nav pieejama detalizēta informācija par ūdens kvalitāti tajā. </a:t>
            </a:r>
            <a:endParaRPr lang="lv-LV" dirty="0" smtClean="0"/>
          </a:p>
          <a:p>
            <a:r>
              <a:rPr lang="lv-LV" dirty="0" smtClean="0"/>
              <a:t>Centralizētajai ūdensapgādei novadā izmanto tikai pazemes ūdeņus.</a:t>
            </a:r>
            <a:endParaRPr lang="lv-LV" dirty="0"/>
          </a:p>
          <a:p>
            <a:r>
              <a:rPr lang="lv-LV" dirty="0"/>
              <a:t>Netiešu pozitīvu ietekmi uz pazemes un virszemes ūdeņu kvalitāti var atstāt novada ūdensapgādes un kanalizācijas sistēmu pilnveidošana, atkritumu apsaimniekošanas sistēmas pilnveidošana, tūrisma un atpūtas infrastruktūras uzlabošana, kā arī citi pasākumi, kas vērsti uz novada vides kvalitātes uzlabošanu</a:t>
            </a:r>
            <a:r>
              <a:rPr lang="lv-LV" dirty="0" smtClean="0"/>
              <a:t>.</a:t>
            </a:r>
          </a:p>
          <a:p>
            <a:endParaRPr lang="lv-LV" dirty="0"/>
          </a:p>
          <a:p>
            <a:endParaRPr lang="lv-LV" dirty="0"/>
          </a:p>
        </p:txBody>
      </p:sp>
    </p:spTree>
    <p:extLst>
      <p:ext uri="{BB962C8B-B14F-4D97-AF65-F5344CB8AC3E}">
        <p14:creationId xmlns:p14="http://schemas.microsoft.com/office/powerpoint/2010/main" val="1787686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err="1"/>
              <a:t>Meža</a:t>
            </a:r>
            <a:r>
              <a:rPr lang="es-ES" dirty="0"/>
              <a:t> un </a:t>
            </a:r>
            <a:r>
              <a:rPr lang="es-ES" dirty="0" err="1"/>
              <a:t>lauksaimniecības</a:t>
            </a:r>
            <a:r>
              <a:rPr lang="es-ES" dirty="0"/>
              <a:t> </a:t>
            </a:r>
            <a:r>
              <a:rPr lang="es-ES" dirty="0" err="1"/>
              <a:t>zemju</a:t>
            </a:r>
            <a:r>
              <a:rPr lang="es-ES" dirty="0"/>
              <a:t> </a:t>
            </a:r>
            <a:r>
              <a:rPr lang="es-ES" dirty="0" err="1"/>
              <a:t>teritoriju</a:t>
            </a:r>
            <a:r>
              <a:rPr lang="es-ES" dirty="0"/>
              <a:t> </a:t>
            </a:r>
            <a:r>
              <a:rPr lang="es-ES" dirty="0" err="1"/>
              <a:t>transformācija</a:t>
            </a:r>
            <a:r>
              <a:rPr lang="es-ES" dirty="0"/>
              <a:t> un </a:t>
            </a:r>
            <a:r>
              <a:rPr lang="es-ES" dirty="0" err="1"/>
              <a:t>apbūve</a:t>
            </a:r>
            <a:endParaRPr lang="lv-LV" dirty="0"/>
          </a:p>
        </p:txBody>
      </p:sp>
      <p:sp>
        <p:nvSpPr>
          <p:cNvPr id="3" name="Content Placeholder 2"/>
          <p:cNvSpPr>
            <a:spLocks noGrp="1"/>
          </p:cNvSpPr>
          <p:nvPr>
            <p:ph idx="1"/>
          </p:nvPr>
        </p:nvSpPr>
        <p:spPr>
          <a:xfrm>
            <a:off x="677334" y="2160589"/>
            <a:ext cx="8596668" cy="4274717"/>
          </a:xfrm>
        </p:spPr>
        <p:txBody>
          <a:bodyPr>
            <a:normAutofit fontScale="85000" lnSpcReduction="10000"/>
          </a:bodyPr>
          <a:lstStyle/>
          <a:p>
            <a:r>
              <a:rPr lang="lv-LV" dirty="0"/>
              <a:t>Nedaudz vairāk par pusi novada teritorijas aizņem lauksaimniecības zeme – 51% jeb 110911 ha, meža zeme veido 37% jeb 80542 ha, krūmājs – 2% jeb 3784 ha, ūdens objektu zeme – 5502 ha jeb 3%, zeme zem ēkām un pagalmiem – 4473 ha jeb 2%, zeme zem ceļiem – 4640 ha jeb 2% un pārējās zemes 5618 ha jeb 3% .</a:t>
            </a:r>
            <a:endParaRPr lang="lv-LV" dirty="0"/>
          </a:p>
          <a:p>
            <a:r>
              <a:rPr lang="lv-LV" dirty="0" smtClean="0"/>
              <a:t>Bauskas </a:t>
            </a:r>
            <a:r>
              <a:rPr lang="lv-LV" dirty="0"/>
              <a:t>novadā </a:t>
            </a:r>
            <a:r>
              <a:rPr lang="lv-LV" dirty="0" smtClean="0"/>
              <a:t>ir definētas nacionālas </a:t>
            </a:r>
            <a:r>
              <a:rPr lang="lv-LV" dirty="0"/>
              <a:t>nozīmes lauksaimniecības </a:t>
            </a:r>
            <a:r>
              <a:rPr lang="lv-LV" dirty="0" smtClean="0"/>
              <a:t>zemes, kas ir būtisks novada saimnieciskās darbības – lauksaimnieciskās ražošanas attīstības pamats. </a:t>
            </a:r>
            <a:r>
              <a:rPr lang="lv-LV" dirty="0"/>
              <a:t>	</a:t>
            </a:r>
            <a:endParaRPr lang="lv-LV" dirty="0" smtClean="0"/>
          </a:p>
          <a:p>
            <a:r>
              <a:rPr lang="lv-LV" dirty="0" smtClean="0"/>
              <a:t>Tai pat laikā intensīvas lauksaimnieciskās ražošanas attīstība rada būtisku negatīvu ietekmi uz vidi. </a:t>
            </a:r>
          </a:p>
          <a:p>
            <a:r>
              <a:rPr lang="lv-LV" dirty="0" smtClean="0"/>
              <a:t>IAS kā vienu no ekonomiskās attīstības virzieniem </a:t>
            </a:r>
            <a:r>
              <a:rPr lang="lv-LV" dirty="0"/>
              <a:t>definē </a:t>
            </a:r>
            <a:r>
              <a:rPr lang="lv-LV" dirty="0" err="1" smtClean="0"/>
              <a:t>Bioekonomiku</a:t>
            </a:r>
            <a:r>
              <a:rPr lang="lv-LV" dirty="0" smtClean="0"/>
              <a:t>, definējot, ka Bauskas </a:t>
            </a:r>
            <a:r>
              <a:rPr lang="lv-LV" dirty="0"/>
              <a:t>novads perspektīvā saredz attīstību gan bioloģiskās, gan tradicionālās lauksaimniecības nozarēs. Īpaši attīstāmās nozares: lauksaimniecība, pārtikas pārstrāde un ražošana</a:t>
            </a:r>
            <a:r>
              <a:rPr lang="lv-LV" dirty="0" smtClean="0"/>
              <a:t>.</a:t>
            </a:r>
          </a:p>
          <a:p>
            <a:r>
              <a:rPr lang="lv-LV" dirty="0" smtClean="0"/>
              <a:t>Tomēr plānošanas dokumenti neparedz rīcības, kas varētu samazināt lauksaimnieciskās </a:t>
            </a:r>
            <a:r>
              <a:rPr lang="lv-LV" dirty="0" err="1" smtClean="0"/>
              <a:t>lielražošanas</a:t>
            </a:r>
            <a:r>
              <a:rPr lang="lv-LV" dirty="0" smtClean="0"/>
              <a:t> radīto negatīvo ietekmi uz vidi.</a:t>
            </a:r>
            <a:endParaRPr lang="lv-LV" dirty="0"/>
          </a:p>
          <a:p>
            <a:r>
              <a:rPr lang="lv-LV" dirty="0" smtClean="0"/>
              <a:t>Tai pat laikā k</a:t>
            </a:r>
            <a:r>
              <a:rPr lang="lv-LV" dirty="0" smtClean="0"/>
              <a:t>opumā </a:t>
            </a:r>
            <a:r>
              <a:rPr lang="lv-LV" dirty="0"/>
              <a:t>attīstības  plānošanas dokumenti neparedz </a:t>
            </a:r>
            <a:r>
              <a:rPr lang="lv-LV" dirty="0" smtClean="0"/>
              <a:t>mērķus, rīcības virzienus vai </a:t>
            </a:r>
            <a:r>
              <a:rPr lang="lv-LV" dirty="0"/>
              <a:t>pasākumus, kuru īstenošana varētu būtiski ietekmēt vai samazināt meža platības vai lauksaimniecības zemju resursus.</a:t>
            </a:r>
          </a:p>
          <a:p>
            <a:endParaRPr lang="lv-LV" dirty="0"/>
          </a:p>
        </p:txBody>
      </p:sp>
    </p:spTree>
    <p:extLst>
      <p:ext uri="{BB962C8B-B14F-4D97-AF65-F5344CB8AC3E}">
        <p14:creationId xmlns:p14="http://schemas.microsoft.com/office/powerpoint/2010/main" val="2681815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4937</TotalTime>
  <Words>1643</Words>
  <Application>Microsoft Office PowerPoint</Application>
  <PresentationFormat>Widescreen</PresentationFormat>
  <Paragraphs>75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Times New Roman</vt:lpstr>
      <vt:lpstr>Trebuchet MS</vt:lpstr>
      <vt:lpstr>Wingdings 3</vt:lpstr>
      <vt:lpstr>Facet</vt:lpstr>
      <vt:lpstr>  </vt:lpstr>
      <vt:lpstr>Stratēģiskais ietekmes uz vidi novērtējums veikts:</vt:lpstr>
      <vt:lpstr>Galvenie SIVN procesa posmi</vt:lpstr>
      <vt:lpstr>Prognozējamās teritorijas bioloģiskās daudzveidības izmaiņas, tai skaitā īpaši aizsargājamo sugu un biotopu izplatības teritoriju izmaiņas</vt:lpstr>
      <vt:lpstr>Ainavu daudzveidība un vērtīgas ainavas, ainavu izmaiņas</vt:lpstr>
      <vt:lpstr>Virszemes ūdeņi un iespējamās to kvalitātes izmaiņas  </vt:lpstr>
      <vt:lpstr>Zemes dzīļu resursi</vt:lpstr>
      <vt:lpstr>Pazemes ūdeņi </vt:lpstr>
      <vt:lpstr>Meža un lauksaimniecības zemju teritoriju transformācija un apbūve</vt:lpstr>
      <vt:lpstr>Ilgtspējīgas attīstības stratēģija</vt:lpstr>
      <vt:lpstr>Attīstības programma</vt:lpstr>
      <vt:lpstr>Summāro ietekmju vērtējums</vt:lpstr>
      <vt:lpstr>Paldies par uzmanību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PĀVILOSTAS novada attīstības programma 2020. – 2026.gadam</dc:title>
  <dc:creator>Inga Gavena</dc:creator>
  <cp:lastModifiedBy>Inga Gavena</cp:lastModifiedBy>
  <cp:revision>57</cp:revision>
  <dcterms:created xsi:type="dcterms:W3CDTF">2020-02-10T14:22:20Z</dcterms:created>
  <dcterms:modified xsi:type="dcterms:W3CDTF">2022-01-29T15:28:08Z</dcterms:modified>
</cp:coreProperties>
</file>