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92" r:id="rId21"/>
    <p:sldId id="295" r:id="rId22"/>
    <p:sldId id="279" r:id="rId23"/>
    <p:sldId id="280" r:id="rId24"/>
    <p:sldId id="281" r:id="rId25"/>
    <p:sldId id="282" r:id="rId26"/>
    <p:sldId id="283" r:id="rId27"/>
    <p:sldId id="284" r:id="rId28"/>
    <p:sldId id="291" r:id="rId29"/>
  </p:sldIdLst>
  <p:sldSz cx="18288000" cy="10287000"/>
  <p:notesSz cx="6858000" cy="9144000"/>
  <p:embeddedFontLst>
    <p:embeddedFont>
      <p:font typeface="Bricolage Grotesque" panose="020B0604020202020204" charset="0"/>
      <p:regular r:id="rId31"/>
      <p:bold r:id="rId32"/>
    </p:embeddedFont>
    <p:embeddedFont>
      <p:font typeface="Bricolage Grotesque Bold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06.02.2026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bla bla bla</a:t>
            </a:r>
          </a:p>
          <a:p>
            <a:r>
              <a:rPr lang="en-US"/>
              <a:t>01.01.2024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bla bla bla</a:t>
            </a:r>
          </a:p>
          <a:p>
            <a:r>
              <a:rPr lang="en-US"/>
              <a:t>01.01.2024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bla bla bla</a:t>
            </a:r>
          </a:p>
          <a:p>
            <a:r>
              <a:rPr lang="en-US"/>
              <a:t>01.01.2024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7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432" y="411432"/>
            <a:ext cx="1931098" cy="292265"/>
          </a:xfrm>
          <a:custGeom>
            <a:avLst/>
            <a:gdLst/>
            <a:ahLst/>
            <a:cxnLst/>
            <a:rect l="l" t="t" r="r" b="b"/>
            <a:pathLst>
              <a:path w="1931098" h="292265">
                <a:moveTo>
                  <a:pt x="0" y="0"/>
                </a:moveTo>
                <a:lnTo>
                  <a:pt x="1931099" y="0"/>
                </a:lnTo>
                <a:lnTo>
                  <a:pt x="1931099" y="292265"/>
                </a:lnTo>
                <a:lnTo>
                  <a:pt x="0" y="292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99984" y="6342862"/>
            <a:ext cx="5215698" cy="3933190"/>
          </a:xfrm>
          <a:custGeom>
            <a:avLst/>
            <a:gdLst/>
            <a:ahLst/>
            <a:cxnLst/>
            <a:rect l="l" t="t" r="r" b="b"/>
            <a:pathLst>
              <a:path w="5215698" h="3933190">
                <a:moveTo>
                  <a:pt x="0" y="0"/>
                </a:moveTo>
                <a:lnTo>
                  <a:pt x="5215698" y="0"/>
                </a:lnTo>
                <a:lnTo>
                  <a:pt x="5215698" y="3933190"/>
                </a:lnTo>
                <a:lnTo>
                  <a:pt x="0" y="39331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17843" y="2473881"/>
            <a:ext cx="11669401" cy="346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20"/>
              </a:lnSpc>
            </a:pPr>
            <a:r>
              <a:rPr lang="en-US" sz="7600" b="1">
                <a:solidFill>
                  <a:srgbClr val="ECE5D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Bauskas novada</a:t>
            </a:r>
          </a:p>
          <a:p>
            <a:pPr algn="l">
              <a:lnSpc>
                <a:spcPts val="9120"/>
              </a:lnSpc>
            </a:pPr>
            <a:r>
              <a:rPr lang="en-US" sz="7600" b="1">
                <a:solidFill>
                  <a:srgbClr val="ECE5D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Jauniešu domes sastāvs</a:t>
            </a:r>
          </a:p>
          <a:p>
            <a:pPr algn="l">
              <a:lnSpc>
                <a:spcPts val="9120"/>
              </a:lnSpc>
            </a:pPr>
            <a:r>
              <a:rPr lang="en-US" sz="7600" b="1">
                <a:solidFill>
                  <a:srgbClr val="ECE5D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432" y="411432"/>
            <a:ext cx="1931098" cy="292265"/>
          </a:xfrm>
          <a:custGeom>
            <a:avLst/>
            <a:gdLst/>
            <a:ahLst/>
            <a:cxnLst/>
            <a:rect l="l" t="t" r="r" b="b"/>
            <a:pathLst>
              <a:path w="1931098" h="292265">
                <a:moveTo>
                  <a:pt x="0" y="0"/>
                </a:moveTo>
                <a:lnTo>
                  <a:pt x="1931099" y="0"/>
                </a:lnTo>
                <a:lnTo>
                  <a:pt x="1931099" y="292265"/>
                </a:lnTo>
                <a:lnTo>
                  <a:pt x="0" y="292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132236"/>
            <a:ext cx="5809353" cy="8243086"/>
          </a:xfrm>
          <a:custGeom>
            <a:avLst/>
            <a:gdLst/>
            <a:ahLst/>
            <a:cxnLst/>
            <a:rect l="l" t="t" r="r" b="b"/>
            <a:pathLst>
              <a:path w="5809353" h="8243086">
                <a:moveTo>
                  <a:pt x="0" y="0"/>
                </a:moveTo>
                <a:lnTo>
                  <a:pt x="5809353" y="0"/>
                </a:lnTo>
                <a:lnTo>
                  <a:pt x="5809353" y="8243086"/>
                </a:lnTo>
                <a:lnTo>
                  <a:pt x="0" y="82430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10" r="-321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567726" y="411432"/>
            <a:ext cx="10137558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ENDIJA NIKOLA KREITENBERGA, 16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567726" y="1914312"/>
            <a:ext cx="8507949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Dzīvesvieta: </a:t>
            </a:r>
            <a:r>
              <a:rPr lang="en-US" sz="26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Bauska, Bauskas novads</a:t>
            </a:r>
          </a:p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Izglītības iestāde: </a:t>
            </a:r>
            <a:r>
              <a:rPr lang="en-US" sz="26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Bauskas 2. vidusskola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567726" y="2847762"/>
            <a:ext cx="10370344" cy="386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Pieredze: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Esmu aktīva skolas pašpārvaldes dalībniece. Mana ikdiena ir saistīta ar pasākuma organizēšanu, kurā uzņemos atbildību par radošo pusi- telpu dekorēšanu un pasākuma vadīšanu. Nodrošinu patīkamu atmosfēru. Atbildu par skolas sociālo tīklu profilu.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Esmu piedalījusies daudzos mākslas konkursos;</a:t>
            </a:r>
          </a:p>
          <a:p>
            <a:pPr marL="688340" lvl="1" indent="-344170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2024. gadā ar teicamām sekmēm absolvēju Bauskas mākslas skolu.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567726" y="6867312"/>
            <a:ext cx="10786826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Stiprās puses: </a:t>
            </a:r>
            <a:r>
              <a:rPr lang="en-US" sz="3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Radoša, atbildīga, aktīva, humoristiska, atvērta sarunām, labs draugs.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567726" y="8048412"/>
            <a:ext cx="1037035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 moto: </a:t>
            </a:r>
            <a:r>
              <a:rPr lang="en-US" sz="3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“Neviens sapnis nav par lielu un neviens sapņotājs nav par mazu.”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567726" y="9258300"/>
            <a:ext cx="896112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Vēlamais amats: </a:t>
            </a:r>
            <a:r>
              <a:rPr lang="en-US" sz="3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- Nav.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432" y="411432"/>
            <a:ext cx="1931098" cy="292265"/>
          </a:xfrm>
          <a:custGeom>
            <a:avLst/>
            <a:gdLst/>
            <a:ahLst/>
            <a:cxnLst/>
            <a:rect l="l" t="t" r="r" b="b"/>
            <a:pathLst>
              <a:path w="1931098" h="292265">
                <a:moveTo>
                  <a:pt x="0" y="0"/>
                </a:moveTo>
                <a:lnTo>
                  <a:pt x="1931099" y="0"/>
                </a:lnTo>
                <a:lnTo>
                  <a:pt x="1931099" y="292265"/>
                </a:lnTo>
                <a:lnTo>
                  <a:pt x="0" y="292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0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13261" y="2603353"/>
            <a:ext cx="11691360" cy="485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Pieredze:</a:t>
            </a:r>
          </a:p>
          <a:p>
            <a:pPr marL="589790" lvl="1" indent="-294895" algn="l">
              <a:lnSpc>
                <a:spcPts val="2880"/>
              </a:lnSpc>
              <a:buFont typeface="Arial"/>
              <a:buChar char="•"/>
            </a:pPr>
            <a:r>
              <a:rPr lang="en-US" sz="2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BNJD priekšsēdētāja 2024. un 2025. gadā+brīvprātīgais darbs;</a:t>
            </a:r>
          </a:p>
          <a:p>
            <a:pPr marL="589790" lvl="1" indent="-294895" algn="l">
              <a:lnSpc>
                <a:spcPts val="2880"/>
              </a:lnSpc>
              <a:buFont typeface="Arial"/>
              <a:buChar char="•"/>
            </a:pPr>
            <a:r>
              <a:rPr lang="en-US" sz="2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7 Erasmus+ projektu dalībniece, divos- grupas līdere;</a:t>
            </a:r>
          </a:p>
          <a:p>
            <a:pPr marL="589790" lvl="1" indent="-294895" algn="l">
              <a:lnSpc>
                <a:spcPts val="2880"/>
              </a:lnSpc>
              <a:buFont typeface="Arial"/>
              <a:buChar char="•"/>
            </a:pPr>
            <a:r>
              <a:rPr lang="en-US" sz="2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Seksuālās izglītības Erasmus+ projekta “Guide to you-know-what” autore un vadītāja Maltā;</a:t>
            </a:r>
          </a:p>
          <a:p>
            <a:pPr marL="589790" lvl="1" indent="-294895" algn="l">
              <a:lnSpc>
                <a:spcPts val="2880"/>
              </a:lnSpc>
              <a:buFont typeface="Arial"/>
              <a:buChar char="•"/>
            </a:pPr>
            <a:r>
              <a:rPr lang="en-US" sz="2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ES Solidaritātes korpusa seksuālās izglītības projekta “Kas Ir Sekss?(KISS)” autore, vadītāja, pasākumu organizatore, tulce;</a:t>
            </a:r>
          </a:p>
          <a:p>
            <a:pPr marL="589790" lvl="1" indent="-294895" algn="l">
              <a:lnSpc>
                <a:spcPts val="2880"/>
              </a:lnSpc>
              <a:buFont typeface="Arial"/>
              <a:buChar char="•"/>
            </a:pPr>
            <a:r>
              <a:rPr lang="en-US" sz="2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Iecavas novada gada jauniete 2020 un Bauskas novada gada jauniete 2024;</a:t>
            </a:r>
          </a:p>
          <a:p>
            <a:pPr marL="589790" lvl="1" indent="-294895" algn="l">
              <a:lnSpc>
                <a:spcPts val="2880"/>
              </a:lnSpc>
              <a:buFont typeface="Arial"/>
              <a:buChar char="•"/>
            </a:pPr>
            <a:r>
              <a:rPr lang="en-US" sz="2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Latvijas Studentu apvienības aktīviste/ brīvprātīgā;</a:t>
            </a:r>
          </a:p>
          <a:p>
            <a:pPr marL="589790" lvl="1" indent="-294895" algn="l">
              <a:lnSpc>
                <a:spcPts val="2880"/>
              </a:lnSpc>
              <a:buFont typeface="Arial"/>
              <a:buChar char="•"/>
            </a:pPr>
            <a:r>
              <a:rPr lang="en-US" sz="2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Debašu līderu skolas, kursu “Innovation management and idea cultivation” absolvente.</a:t>
            </a:r>
          </a:p>
          <a:p>
            <a:pPr marL="590008" lvl="1" indent="-295004" algn="l">
              <a:lnSpc>
                <a:spcPts val="2880"/>
              </a:lnSpc>
              <a:buFont typeface="Arial"/>
              <a:buChar char="•"/>
            </a:pPr>
            <a:r>
              <a:rPr lang="en-US" sz="2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Brīvajā laikā- foto modele brendiem un meistariem, retro auto entuziaste, kā arī pasākumu fotogrāfe;</a:t>
            </a:r>
          </a:p>
        </p:txBody>
      </p:sp>
      <p:sp>
        <p:nvSpPr>
          <p:cNvPr id="4" name="Freeform 4"/>
          <p:cNvSpPr/>
          <p:nvPr/>
        </p:nvSpPr>
        <p:spPr>
          <a:xfrm>
            <a:off x="170640" y="976619"/>
            <a:ext cx="5974584" cy="8967481"/>
          </a:xfrm>
          <a:custGeom>
            <a:avLst/>
            <a:gdLst/>
            <a:ahLst/>
            <a:cxnLst/>
            <a:rect l="l" t="t" r="r" b="b"/>
            <a:pathLst>
              <a:path w="5974584" h="8967481">
                <a:moveTo>
                  <a:pt x="0" y="0"/>
                </a:moveTo>
                <a:lnTo>
                  <a:pt x="5974584" y="0"/>
                </a:lnTo>
                <a:lnTo>
                  <a:pt x="5974584" y="8967481"/>
                </a:lnTo>
                <a:lnTo>
                  <a:pt x="0" y="89674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634278" y="717156"/>
            <a:ext cx="8293515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ANASTASIJA ĻADKOVA, 22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34278" y="1651254"/>
            <a:ext cx="10139070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Dzīvesvieta: Iecava</a:t>
            </a:r>
          </a:p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Izglītības iestāde: LU Ekonomikas un sociālo zinātņu fakultāte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13261" y="7684571"/>
            <a:ext cx="1037035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Stiprās puses: </a:t>
            </a:r>
            <a:r>
              <a:rPr lang="en-US" sz="3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līderība, mērķtiecība, daudzpusība, publiskā runa, neatlaidība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313261" y="8743950"/>
            <a:ext cx="1037035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 moto: </a:t>
            </a:r>
            <a:r>
              <a:rPr lang="en-US" sz="3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"why not?" jeb "kāpēc ne?"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13261" y="9429750"/>
            <a:ext cx="943893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Vēlamais amats: </a:t>
            </a:r>
            <a:r>
              <a:rPr lang="en-US" sz="3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Priekšsēdētājas/a vietniece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432" y="411432"/>
            <a:ext cx="1931098" cy="292265"/>
          </a:xfrm>
          <a:custGeom>
            <a:avLst/>
            <a:gdLst/>
            <a:ahLst/>
            <a:cxnLst/>
            <a:rect l="l" t="t" r="r" b="b"/>
            <a:pathLst>
              <a:path w="1931098" h="292265">
                <a:moveTo>
                  <a:pt x="0" y="0"/>
                </a:moveTo>
                <a:lnTo>
                  <a:pt x="1931099" y="0"/>
                </a:lnTo>
                <a:lnTo>
                  <a:pt x="1931099" y="292265"/>
                </a:lnTo>
                <a:lnTo>
                  <a:pt x="0" y="292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1432" y="2230798"/>
            <a:ext cx="6609752" cy="5825403"/>
          </a:xfrm>
          <a:custGeom>
            <a:avLst/>
            <a:gdLst/>
            <a:ahLst/>
            <a:cxnLst/>
            <a:rect l="l" t="t" r="r" b="b"/>
            <a:pathLst>
              <a:path w="6609752" h="5825403">
                <a:moveTo>
                  <a:pt x="0" y="0"/>
                </a:moveTo>
                <a:lnTo>
                  <a:pt x="6609753" y="0"/>
                </a:lnTo>
                <a:lnTo>
                  <a:pt x="6609753" y="5825404"/>
                </a:lnTo>
                <a:lnTo>
                  <a:pt x="0" y="5825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356" r="-1692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34278" y="717156"/>
            <a:ext cx="6597015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POĻINA ĻADKOVA, 17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34278" y="1651254"/>
            <a:ext cx="8507949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Dzīvesvieta:  </a:t>
            </a:r>
            <a:r>
              <a:rPr lang="en-US" sz="26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Iecava</a:t>
            </a:r>
          </a:p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Izglītības iestāde: </a:t>
            </a:r>
            <a:r>
              <a:rPr lang="en-US" sz="26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Iecavas vidusskola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34278" y="2603353"/>
            <a:ext cx="10370344" cy="386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Pieredze: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NVO "Jauniešu acīm'" vadītāja;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12. Jauniešu Saeimas deputāte;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Jauniešu mediju projekta "ZiniBūtisko" projektu vadītāja; 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Iecavas vidusskolas skolēnu domes dalībniece;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Pirmā un otrā BNJD sasaukuma dalībniece un protokoliste;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Dalība IMMS PO "IEskaņa", sociālo tīklu grupas vadītāja;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Brīvprātīgais darbs nometnēs, pasākumos, festivālos;</a:t>
            </a:r>
          </a:p>
          <a:p>
            <a:pPr marL="688340" lvl="1" indent="-344170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Dalība Erasmus+ projektos un dažādos pasākumos.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34278" y="6641953"/>
            <a:ext cx="1037035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Stiprās puses: </a:t>
            </a:r>
            <a:r>
              <a:rPr lang="en-US" sz="3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Atbildīga, mērķtiecīga, komunikabla.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34278" y="7299178"/>
            <a:ext cx="10370353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 moto: </a:t>
            </a:r>
            <a:r>
              <a:rPr lang="en-US" sz="3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“Ja Tu pats nebūvē savu sapni, tad kāds cits noteikti noalgos Tevi, viņa sapņa būvniecībai.”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34278" y="9013678"/>
            <a:ext cx="896112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Vēlamais amats: </a:t>
            </a:r>
            <a:r>
              <a:rPr lang="en-US" sz="3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Priekšsēdētāja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432" y="411432"/>
            <a:ext cx="1931098" cy="292265"/>
          </a:xfrm>
          <a:custGeom>
            <a:avLst/>
            <a:gdLst/>
            <a:ahLst/>
            <a:cxnLst/>
            <a:rect l="l" t="t" r="r" b="b"/>
            <a:pathLst>
              <a:path w="1931098" h="292265">
                <a:moveTo>
                  <a:pt x="0" y="0"/>
                </a:moveTo>
                <a:lnTo>
                  <a:pt x="1931099" y="0"/>
                </a:lnTo>
                <a:lnTo>
                  <a:pt x="1931099" y="292265"/>
                </a:lnTo>
                <a:lnTo>
                  <a:pt x="0" y="292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6982" y="1184082"/>
            <a:ext cx="4519540" cy="8034738"/>
          </a:xfrm>
          <a:custGeom>
            <a:avLst/>
            <a:gdLst/>
            <a:ahLst/>
            <a:cxnLst/>
            <a:rect l="l" t="t" r="r" b="b"/>
            <a:pathLst>
              <a:path w="4519540" h="8034738">
                <a:moveTo>
                  <a:pt x="0" y="0"/>
                </a:moveTo>
                <a:lnTo>
                  <a:pt x="4519539" y="0"/>
                </a:lnTo>
                <a:lnTo>
                  <a:pt x="4519539" y="8034738"/>
                </a:lnTo>
                <a:lnTo>
                  <a:pt x="0" y="8034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34278" y="717156"/>
            <a:ext cx="6064091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ELIZABETE MEGI, 17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34278" y="1651254"/>
            <a:ext cx="8507949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Dzīvesvieta: Vecumnieki</a:t>
            </a:r>
          </a:p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Izglītības iestāde: Vecumnieku vidusskola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417831" y="2853539"/>
            <a:ext cx="10531690" cy="468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9"/>
              </a:lnSpc>
            </a:pPr>
            <a:r>
              <a:rPr lang="en-US" sz="2949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Pieredze:</a:t>
            </a:r>
          </a:p>
          <a:p>
            <a:pPr marL="575156" lvl="1" indent="-287578" algn="l">
              <a:lnSpc>
                <a:spcPts val="2808"/>
              </a:lnSpc>
              <a:buFont typeface="Arial"/>
              <a:buChar char="•"/>
            </a:pPr>
            <a:r>
              <a:rPr lang="en-US" sz="234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Vecumnieku vidusskolas skolēnu domes dalībniece</a:t>
            </a:r>
          </a:p>
          <a:p>
            <a:pPr marL="575156" lvl="1" indent="-287578" algn="l">
              <a:lnSpc>
                <a:spcPts val="2808"/>
              </a:lnSpc>
              <a:buFont typeface="Arial"/>
              <a:buChar char="•"/>
            </a:pPr>
            <a:r>
              <a:rPr lang="en-US" sz="234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Biedrības "Odikozāra" dalībniece, šobrīd ar komandu rakstam Erasmus+ Līdzdalības projektu.</a:t>
            </a:r>
          </a:p>
          <a:p>
            <a:pPr marL="575156" lvl="1" indent="-287578" algn="l">
              <a:lnSpc>
                <a:spcPts val="2808"/>
              </a:lnSpc>
              <a:buFont typeface="Arial"/>
              <a:buChar char="•"/>
            </a:pPr>
            <a:r>
              <a:rPr lang="en-US" sz="234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Vecumnieku jauniešu domes dalībniece</a:t>
            </a:r>
          </a:p>
          <a:p>
            <a:pPr marL="575156" lvl="1" indent="-287578" algn="l">
              <a:lnSpc>
                <a:spcPts val="2808"/>
              </a:lnSpc>
              <a:buFont typeface="Arial"/>
              <a:buChar char="•"/>
            </a:pPr>
            <a:r>
              <a:rPr lang="en-US" sz="234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Dalība FEE Latvia organizētajā programmā "Jaunie vides reportieri" (2025.g.)</a:t>
            </a:r>
          </a:p>
          <a:p>
            <a:pPr marL="575156" lvl="1" indent="-287578" algn="l">
              <a:lnSpc>
                <a:spcPts val="2808"/>
              </a:lnSpc>
              <a:buFont typeface="Arial"/>
              <a:buChar char="•"/>
            </a:pPr>
            <a:r>
              <a:rPr lang="en-US" sz="234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Piedalos dažādos pasākumos, forumos un projektu ietvaru aktivitātēs</a:t>
            </a:r>
          </a:p>
          <a:p>
            <a:pPr marL="575156" lvl="1" indent="-287578" algn="l">
              <a:lnSpc>
                <a:spcPts val="2808"/>
              </a:lnSpc>
              <a:buFont typeface="Arial"/>
              <a:buChar char="•"/>
            </a:pPr>
            <a:r>
              <a:rPr lang="en-US" sz="234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Brīvprātīgais darbs projektā "Demokrātija sākas ģimenē"</a:t>
            </a:r>
          </a:p>
          <a:p>
            <a:pPr marL="575156" lvl="1" indent="-287578" algn="l">
              <a:lnSpc>
                <a:spcPts val="2808"/>
              </a:lnSpc>
              <a:buFont typeface="Arial"/>
              <a:buChar char="•"/>
            </a:pPr>
            <a:r>
              <a:rPr lang="en-US" sz="234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Vecumnieku mūzikas un mākslas skolas absolvente, kā arī spēlēju altu JSO "Draugi"</a:t>
            </a:r>
          </a:p>
          <a:p>
            <a:pPr marL="575156" lvl="1" indent="-287578" algn="l">
              <a:lnSpc>
                <a:spcPts val="2808"/>
              </a:lnSpc>
              <a:buFont typeface="Arial"/>
              <a:buChar char="•"/>
            </a:pPr>
            <a:r>
              <a:rPr lang="en-US" sz="234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Dejoju gan vidusskolas deju kolektīvā, gan kolektīvā "Rakaru studija"</a:t>
            </a:r>
          </a:p>
          <a:p>
            <a:pPr algn="l">
              <a:lnSpc>
                <a:spcPts val="2808"/>
              </a:lnSpc>
            </a:pPr>
            <a:endParaRPr lang="en-US" sz="2340">
              <a:solidFill>
                <a:srgbClr val="233716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498499" y="7420539"/>
            <a:ext cx="1037035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Stiprās puses: </a:t>
            </a:r>
            <a:r>
              <a:rPr lang="en-US" sz="3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Komunikabla, atbildīga, mērķtiecīga un disciplinēta.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498499" y="8541035"/>
            <a:ext cx="1037035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 moto: </a:t>
            </a:r>
            <a:r>
              <a:rPr lang="en-US" sz="3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Dzīves jēga ir piešķirt dzīvei jēgu.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98499" y="9147181"/>
            <a:ext cx="896112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Vēlamais amats: </a:t>
            </a:r>
            <a:r>
              <a:rPr lang="en-US" sz="3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Nav.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432" y="411432"/>
            <a:ext cx="1931098" cy="292265"/>
          </a:xfrm>
          <a:custGeom>
            <a:avLst/>
            <a:gdLst/>
            <a:ahLst/>
            <a:cxnLst/>
            <a:rect l="l" t="t" r="r" b="b"/>
            <a:pathLst>
              <a:path w="1931098" h="292265">
                <a:moveTo>
                  <a:pt x="0" y="0"/>
                </a:moveTo>
                <a:lnTo>
                  <a:pt x="1931099" y="0"/>
                </a:lnTo>
                <a:lnTo>
                  <a:pt x="1931099" y="292265"/>
                </a:lnTo>
                <a:lnTo>
                  <a:pt x="0" y="292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2523" y="1507731"/>
            <a:ext cx="5572362" cy="7429816"/>
          </a:xfrm>
          <a:custGeom>
            <a:avLst/>
            <a:gdLst/>
            <a:ahLst/>
            <a:cxnLst/>
            <a:rect l="l" t="t" r="r" b="b"/>
            <a:pathLst>
              <a:path w="5572362" h="7429816">
                <a:moveTo>
                  <a:pt x="0" y="0"/>
                </a:moveTo>
                <a:lnTo>
                  <a:pt x="5572362" y="0"/>
                </a:lnTo>
                <a:lnTo>
                  <a:pt x="5572362" y="7429816"/>
                </a:lnTo>
                <a:lnTo>
                  <a:pt x="0" y="74298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34278" y="717156"/>
            <a:ext cx="6865302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GEORGS DERKAČS, 19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34278" y="1651254"/>
            <a:ext cx="8507949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Dzīvesvieta: Iecava</a:t>
            </a:r>
          </a:p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Izglītības iestāde: Iecavas vidusskola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34278" y="2603353"/>
            <a:ext cx="10370344" cy="220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Pieredze: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Dalība Eiropas Jaunatnes dialoga 11. ciklā; Iecavas vidusskolas Skolēnu domē utt.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5+ gadu dalība Iecavas vidusskolas debašu komandās</a:t>
            </a:r>
          </a:p>
          <a:p>
            <a:pPr marL="688086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Brīprātīgais darbs utt.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98499" y="6592424"/>
            <a:ext cx="1037035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Stiprā puse: </a:t>
            </a:r>
            <a:r>
              <a:rPr lang="en-US" sz="3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Organizētība, vēlme mācīties un vērsties uz priekšu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498499" y="7868774"/>
            <a:ext cx="7621408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 moto: </a:t>
            </a:r>
            <a:r>
              <a:rPr lang="en-US" sz="3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Katrai situācijai ir izeja, vizmaz tā ceru :)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98499" y="9147181"/>
            <a:ext cx="896112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Vēlamais amats: </a:t>
            </a:r>
            <a:r>
              <a:rPr lang="en-US" sz="3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Nav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432" y="411432"/>
            <a:ext cx="1931098" cy="292265"/>
          </a:xfrm>
          <a:custGeom>
            <a:avLst/>
            <a:gdLst/>
            <a:ahLst/>
            <a:cxnLst/>
            <a:rect l="l" t="t" r="r" b="b"/>
            <a:pathLst>
              <a:path w="1931098" h="292265">
                <a:moveTo>
                  <a:pt x="0" y="0"/>
                </a:moveTo>
                <a:lnTo>
                  <a:pt x="1931099" y="0"/>
                </a:lnTo>
                <a:lnTo>
                  <a:pt x="1931099" y="292265"/>
                </a:lnTo>
                <a:lnTo>
                  <a:pt x="0" y="292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1432" y="1315325"/>
            <a:ext cx="5657723" cy="7831857"/>
          </a:xfrm>
          <a:custGeom>
            <a:avLst/>
            <a:gdLst/>
            <a:ahLst/>
            <a:cxnLst/>
            <a:rect l="l" t="t" r="r" b="b"/>
            <a:pathLst>
              <a:path w="5657723" h="7831857">
                <a:moveTo>
                  <a:pt x="0" y="0"/>
                </a:moveTo>
                <a:lnTo>
                  <a:pt x="5657724" y="0"/>
                </a:lnTo>
                <a:lnTo>
                  <a:pt x="5657724" y="7831856"/>
                </a:lnTo>
                <a:lnTo>
                  <a:pt x="0" y="78318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394" t="-9849" b="-984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34278" y="717156"/>
            <a:ext cx="5264646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ALISE VILIMA, 25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34278" y="1651254"/>
            <a:ext cx="8507949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Dzīvesvieta: Bauskas novads, ozolaine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34278" y="2603353"/>
            <a:ext cx="10370344" cy="177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Pieredze: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Brīvprātīgais darbs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Bauskas novada jauniešu dome (2024,2025)</a:t>
            </a:r>
          </a:p>
          <a:p>
            <a:pPr marL="688340" lvl="1" indent="-344170" algn="l">
              <a:lnSpc>
                <a:spcPts val="3359"/>
              </a:lnSpc>
              <a:buFont typeface="Arial"/>
              <a:buChar char="•"/>
            </a:pPr>
            <a:r>
              <a:rPr lang="en-US" sz="2799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Biedrības Laiks Jauniešiem biedrs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34278" y="7104717"/>
            <a:ext cx="1037035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Stiprās puses: pašdisciplīnētība, Mērķtiecīga, radoša, pacietīga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34278" y="8184928"/>
            <a:ext cx="1037035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 moto: "Esi drosmīgs, esi neatlaidīgs, esi gatavs pieņemt izaicinājumus."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98499" y="9147181"/>
            <a:ext cx="896112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Vēlamais amats: Domes priekšsēdētāja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432" y="411432"/>
            <a:ext cx="1931098" cy="292265"/>
          </a:xfrm>
          <a:custGeom>
            <a:avLst/>
            <a:gdLst/>
            <a:ahLst/>
            <a:cxnLst/>
            <a:rect l="l" t="t" r="r" b="b"/>
            <a:pathLst>
              <a:path w="1931098" h="292265">
                <a:moveTo>
                  <a:pt x="0" y="0"/>
                </a:moveTo>
                <a:lnTo>
                  <a:pt x="1931099" y="0"/>
                </a:lnTo>
                <a:lnTo>
                  <a:pt x="1931099" y="292265"/>
                </a:lnTo>
                <a:lnTo>
                  <a:pt x="0" y="292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1432" y="2308179"/>
            <a:ext cx="6585706" cy="6839003"/>
          </a:xfrm>
          <a:custGeom>
            <a:avLst/>
            <a:gdLst/>
            <a:ahLst/>
            <a:cxnLst/>
            <a:rect l="l" t="t" r="r" b="b"/>
            <a:pathLst>
              <a:path w="6585706" h="6839003">
                <a:moveTo>
                  <a:pt x="0" y="0"/>
                </a:moveTo>
                <a:lnTo>
                  <a:pt x="6585707" y="0"/>
                </a:lnTo>
                <a:lnTo>
                  <a:pt x="6585707" y="6839002"/>
                </a:lnTo>
                <a:lnTo>
                  <a:pt x="0" y="6839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598" t="-2211" r="-24291" b="-748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34278" y="717156"/>
            <a:ext cx="7068621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GRIETA GERTSONE, 14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34278" y="1651254"/>
            <a:ext cx="8507949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Dzīvesvieta: Vecumnieki</a:t>
            </a:r>
          </a:p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Izglītības iestāde: Vecumnieku vidusskola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463291" y="2641706"/>
            <a:ext cx="10416376" cy="307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37"/>
              </a:lnSpc>
            </a:pPr>
            <a:r>
              <a:rPr lang="en-US" sz="3415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Pieredze:</a:t>
            </a:r>
          </a:p>
          <a:p>
            <a:pPr marL="691140" lvl="1" indent="-345570" algn="l">
              <a:lnSpc>
                <a:spcPts val="4724"/>
              </a:lnSpc>
              <a:buFont typeface="Arial"/>
              <a:buChar char="•"/>
            </a:pPr>
            <a:r>
              <a:rPr lang="en-US" sz="2812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ERASMUS apmaiņas “Bonding together” dalībniece</a:t>
            </a:r>
          </a:p>
          <a:p>
            <a:pPr marL="691140" lvl="1" indent="-345570" algn="l">
              <a:lnSpc>
                <a:spcPts val="4724"/>
              </a:lnSpc>
              <a:buFont typeface="Arial"/>
              <a:buChar char="•"/>
            </a:pPr>
            <a:r>
              <a:rPr lang="en-US" sz="2812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Piliens okeānā biedrības dalībniece</a:t>
            </a:r>
          </a:p>
          <a:p>
            <a:pPr marL="691140" lvl="1" indent="-345570" algn="l">
              <a:lnSpc>
                <a:spcPts val="4724"/>
              </a:lnSpc>
              <a:buFont typeface="Arial"/>
              <a:buChar char="•"/>
            </a:pPr>
            <a:r>
              <a:rPr lang="en-US" sz="2812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veidoju iespējamu projektu par mentālo veselību un skolas izaicinājumiem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34278" y="7104717"/>
            <a:ext cx="1037035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Stiprās puses: “Perfekcioniste”, draudzīga, mērķtiecīga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34278" y="8184928"/>
            <a:ext cx="1037035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 moto: Dari visu uz 100%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98499" y="9147181"/>
            <a:ext cx="896112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Vēlamais amats: </a:t>
            </a:r>
            <a:r>
              <a:rPr lang="en-US" sz="3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Protokoliste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432" y="411432"/>
            <a:ext cx="1931098" cy="292265"/>
          </a:xfrm>
          <a:custGeom>
            <a:avLst/>
            <a:gdLst/>
            <a:ahLst/>
            <a:cxnLst/>
            <a:rect l="l" t="t" r="r" b="b"/>
            <a:pathLst>
              <a:path w="1931098" h="292265">
                <a:moveTo>
                  <a:pt x="0" y="0"/>
                </a:moveTo>
                <a:lnTo>
                  <a:pt x="1931099" y="0"/>
                </a:lnTo>
                <a:lnTo>
                  <a:pt x="1931099" y="292265"/>
                </a:lnTo>
                <a:lnTo>
                  <a:pt x="0" y="292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063" y="3155257"/>
            <a:ext cx="6536153" cy="4477265"/>
          </a:xfrm>
          <a:custGeom>
            <a:avLst/>
            <a:gdLst/>
            <a:ahLst/>
            <a:cxnLst/>
            <a:rect l="l" t="t" r="r" b="b"/>
            <a:pathLst>
              <a:path w="6536153" h="4477265">
                <a:moveTo>
                  <a:pt x="0" y="0"/>
                </a:moveTo>
                <a:lnTo>
                  <a:pt x="6536153" y="0"/>
                </a:lnTo>
                <a:lnTo>
                  <a:pt x="6536153" y="4477265"/>
                </a:lnTo>
                <a:lnTo>
                  <a:pt x="0" y="44772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34278" y="717156"/>
            <a:ext cx="6524149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ENIJA MEŽSARGA, 14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34278" y="1651254"/>
            <a:ext cx="8507949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Dzīvesvieta: Gailīšu pagasts, Uzvara</a:t>
            </a:r>
          </a:p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Izglītības iestāde: Uzvaras pamatskola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34278" y="2603353"/>
            <a:ext cx="10370344" cy="219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Pieredze: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Uzvaras pamatskolas parlamenta priekšsēdētāja vietniece.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Debatēšana debašu klubā "LOGUS".</a:t>
            </a:r>
          </a:p>
          <a:p>
            <a:pPr marL="688086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Dalība forumos.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34278" y="7104717"/>
            <a:ext cx="1037035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Stiprās puses: Komunikabla, radoša, apņēmīga.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34278" y="8184928"/>
            <a:ext cx="1037035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 moto:  Dari un nenožēlo.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98499" y="9147181"/>
            <a:ext cx="896112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Vēlamais amats: Nav.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432" y="411432"/>
            <a:ext cx="1931098" cy="292265"/>
          </a:xfrm>
          <a:custGeom>
            <a:avLst/>
            <a:gdLst/>
            <a:ahLst/>
            <a:cxnLst/>
            <a:rect l="l" t="t" r="r" b="b"/>
            <a:pathLst>
              <a:path w="1931098" h="292265">
                <a:moveTo>
                  <a:pt x="0" y="0"/>
                </a:moveTo>
                <a:lnTo>
                  <a:pt x="1931099" y="0"/>
                </a:lnTo>
                <a:lnTo>
                  <a:pt x="1931099" y="292265"/>
                </a:lnTo>
                <a:lnTo>
                  <a:pt x="0" y="292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2041779"/>
            <a:ext cx="5093513" cy="6356958"/>
          </a:xfrm>
          <a:custGeom>
            <a:avLst/>
            <a:gdLst/>
            <a:ahLst/>
            <a:cxnLst/>
            <a:rect l="l" t="t" r="r" b="b"/>
            <a:pathLst>
              <a:path w="5093513" h="6356958">
                <a:moveTo>
                  <a:pt x="0" y="0"/>
                </a:moveTo>
                <a:lnTo>
                  <a:pt x="5093513" y="0"/>
                </a:lnTo>
                <a:lnTo>
                  <a:pt x="5093513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34278" y="717156"/>
            <a:ext cx="5879782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NIKOLA ŠAKELE, 17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34278" y="1651254"/>
            <a:ext cx="8507949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Dzīvesvieta: Bauska</a:t>
            </a:r>
          </a:p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Izglītības iestāde: Bauskas 2. vidusskola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34278" y="2603353"/>
            <a:ext cx="10370344" cy="470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Pieredze: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12. Jauniešu saeimas deputāte, kur projekta ietvaros līdzdarbojos deklarācijas izstrādē un pieņemšanā.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Esmu viena no K2-uzņēmīgiem jauniešiem biedrības līdzdibinātājām, kur mana loma bija projektu vadītāja un iekšējās komunikācijas koordinātore.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Līderības, vadības un uzņēmējdarbības programma ’’FUTURE HEROES’’- 2 gadus, gan kā dalībniece, gan kā viena no 3 brīvprātīgajām medijas un mārketinga nodaļā.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projekta “prioritise me” realizēšana. </a:t>
            </a:r>
          </a:p>
          <a:p>
            <a:pPr marL="688086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dalība projektā “adoptē deputātu”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98499" y="7617362"/>
            <a:ext cx="1037035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Stiprās puses: </a:t>
            </a:r>
            <a:r>
              <a:rPr lang="en-US" sz="3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atbildīga, mērķtiecīga, daudzpusīga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34278" y="8184928"/>
            <a:ext cx="10370353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399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 moto: </a:t>
            </a:r>
            <a:r>
              <a:rPr lang="en-US" sz="33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Esi aizņemts ar būvēšanu, nevis stāstīšanu, cik smags ir ķieģelis.</a:t>
            </a:r>
          </a:p>
          <a:p>
            <a:pPr algn="l">
              <a:lnSpc>
                <a:spcPts val="4079"/>
              </a:lnSpc>
            </a:pPr>
            <a:endParaRPr lang="en-US" sz="3399">
              <a:solidFill>
                <a:srgbClr val="233716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498499" y="9147181"/>
            <a:ext cx="896112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Vēlamais amats: </a:t>
            </a:r>
            <a:r>
              <a:rPr lang="en-US" sz="3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Domes priekšsēdētāja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432" y="411432"/>
            <a:ext cx="1931098" cy="292265"/>
          </a:xfrm>
          <a:custGeom>
            <a:avLst/>
            <a:gdLst/>
            <a:ahLst/>
            <a:cxnLst/>
            <a:rect l="l" t="t" r="r" b="b"/>
            <a:pathLst>
              <a:path w="1931098" h="292265">
                <a:moveTo>
                  <a:pt x="0" y="0"/>
                </a:moveTo>
                <a:lnTo>
                  <a:pt x="1931099" y="0"/>
                </a:lnTo>
                <a:lnTo>
                  <a:pt x="1931099" y="292265"/>
                </a:lnTo>
                <a:lnTo>
                  <a:pt x="0" y="292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6982" y="1028700"/>
            <a:ext cx="4860319" cy="8635746"/>
          </a:xfrm>
          <a:custGeom>
            <a:avLst/>
            <a:gdLst/>
            <a:ahLst/>
            <a:cxnLst/>
            <a:rect l="l" t="t" r="r" b="b"/>
            <a:pathLst>
              <a:path w="4860319" h="8635746">
                <a:moveTo>
                  <a:pt x="0" y="0"/>
                </a:moveTo>
                <a:lnTo>
                  <a:pt x="4860319" y="0"/>
                </a:lnTo>
                <a:lnTo>
                  <a:pt x="4860319" y="8635746"/>
                </a:lnTo>
                <a:lnTo>
                  <a:pt x="0" y="8635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34278" y="717156"/>
            <a:ext cx="6910626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AGNESE KRASTIŅA 15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34278" y="1651254"/>
            <a:ext cx="8507949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Dzīves vieta: Bauska</a:t>
            </a:r>
          </a:p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izglītības iestāde: Bauskas pilsētas pamatskola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34278" y="2603353"/>
            <a:ext cx="10370344" cy="1352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Pieredze: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piedalījos brīvprātīgajās organizācijās</a:t>
            </a:r>
          </a:p>
          <a:p>
            <a:pPr algn="l">
              <a:lnSpc>
                <a:spcPts val="3359"/>
              </a:lnSpc>
            </a:pPr>
            <a:endParaRPr lang="en-US" sz="2799" b="1">
              <a:solidFill>
                <a:srgbClr val="233716"/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634278" y="7104717"/>
            <a:ext cx="1037035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Stiprās puses: jautra un draudzīga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34278" y="8184928"/>
            <a:ext cx="1037035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 moto: yolo/tu dzivo vienu reizi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98499" y="9147181"/>
            <a:ext cx="896112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Vēlamais amats: nav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432" y="411432"/>
            <a:ext cx="1931098" cy="292265"/>
          </a:xfrm>
          <a:custGeom>
            <a:avLst/>
            <a:gdLst/>
            <a:ahLst/>
            <a:cxnLst/>
            <a:rect l="l" t="t" r="r" b="b"/>
            <a:pathLst>
              <a:path w="1931098" h="292265">
                <a:moveTo>
                  <a:pt x="0" y="0"/>
                </a:moveTo>
                <a:lnTo>
                  <a:pt x="1931099" y="0"/>
                </a:lnTo>
                <a:lnTo>
                  <a:pt x="1931099" y="292265"/>
                </a:lnTo>
                <a:lnTo>
                  <a:pt x="0" y="292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4370" y="2234632"/>
            <a:ext cx="7052541" cy="6517862"/>
          </a:xfrm>
          <a:custGeom>
            <a:avLst/>
            <a:gdLst/>
            <a:ahLst/>
            <a:cxnLst/>
            <a:rect l="l" t="t" r="r" b="b"/>
            <a:pathLst>
              <a:path w="7052541" h="6517862">
                <a:moveTo>
                  <a:pt x="0" y="0"/>
                </a:moveTo>
                <a:lnTo>
                  <a:pt x="7052541" y="0"/>
                </a:lnTo>
                <a:lnTo>
                  <a:pt x="7052541" y="6517862"/>
                </a:lnTo>
                <a:lnTo>
                  <a:pt x="0" y="6517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947" r="-1407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34278" y="717156"/>
            <a:ext cx="7333506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LIZETE LINNA OZOLA, 17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34278" y="1651535"/>
            <a:ext cx="8507949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Dzīvesvieta: </a:t>
            </a:r>
            <a:r>
              <a:rPr lang="en-US" sz="26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Bauska</a:t>
            </a: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 </a:t>
            </a:r>
          </a:p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Izglītības iestāde: </a:t>
            </a:r>
            <a:r>
              <a:rPr lang="en-US" sz="26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Bauskas Valsts ģimnāzija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34278" y="2575460"/>
            <a:ext cx="10370344" cy="411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Pieredze:</a:t>
            </a:r>
          </a:p>
          <a:p>
            <a:pPr marL="737233" lvl="1" indent="-368617" algn="l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Dalība skolas pašpārvaldē. Aktīvi piedalos dažādu pasākumu organizēšanā/plānošanā;</a:t>
            </a:r>
          </a:p>
          <a:p>
            <a:pPr marL="737233" lvl="1" indent="-368617" algn="l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Piedalos skolas debatēs, un ar komandu esam piedalījušies debašu turnīros/pasākumos;</a:t>
            </a:r>
          </a:p>
          <a:p>
            <a:pPr marL="737233" lvl="1" indent="-368617" algn="l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Skolas politiskā pulciņa “Jaunie Eiropieši” dalībniece;</a:t>
            </a:r>
          </a:p>
          <a:p>
            <a:pPr marL="737233" lvl="1" indent="-368617" algn="l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Brīvajā laikā dejoju tautas deju ansamblī “Jandāls”;</a:t>
            </a:r>
          </a:p>
          <a:p>
            <a:pPr marL="737507" lvl="1" indent="-368754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Piedalos uzņēmumu “Oak'A Burgers” un “Oak'A BBQ” sociālo mediju satura plānošanā/veidošanā.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34278" y="7104717"/>
            <a:ext cx="1037035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Stiprās puses: </a:t>
            </a:r>
            <a:r>
              <a:rPr lang="en-US" sz="3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Mērķtiecīga, uzņēmīga, objektīva, pārliecinoša, atvērta.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34278" y="8184928"/>
            <a:ext cx="1037035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 moto:  </a:t>
            </a:r>
            <a:r>
              <a:rPr lang="en-US" sz="3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“Esi pārmaiņas, ko vēlies redzēt pasaulē.”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34278" y="9200217"/>
            <a:ext cx="896112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Vēlamais amats: </a:t>
            </a:r>
            <a:r>
              <a:rPr lang="en-US" sz="3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Nav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432" y="411432"/>
            <a:ext cx="1931098" cy="292265"/>
          </a:xfrm>
          <a:custGeom>
            <a:avLst/>
            <a:gdLst/>
            <a:ahLst/>
            <a:cxnLst/>
            <a:rect l="l" t="t" r="r" b="b"/>
            <a:pathLst>
              <a:path w="1931098" h="292265">
                <a:moveTo>
                  <a:pt x="0" y="0"/>
                </a:moveTo>
                <a:lnTo>
                  <a:pt x="1931099" y="0"/>
                </a:lnTo>
                <a:lnTo>
                  <a:pt x="1931099" y="292265"/>
                </a:lnTo>
                <a:lnTo>
                  <a:pt x="0" y="292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13013" y="1507731"/>
            <a:ext cx="4291454" cy="6356958"/>
          </a:xfrm>
          <a:custGeom>
            <a:avLst/>
            <a:gdLst/>
            <a:ahLst/>
            <a:cxnLst/>
            <a:rect l="l" t="t" r="r" b="b"/>
            <a:pathLst>
              <a:path w="4291454" h="6356958">
                <a:moveTo>
                  <a:pt x="0" y="0"/>
                </a:moveTo>
                <a:lnTo>
                  <a:pt x="4291454" y="0"/>
                </a:lnTo>
                <a:lnTo>
                  <a:pt x="4291454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593" r="-2453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34278" y="717156"/>
            <a:ext cx="7423071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SOFIJA BOGDANOVA, 15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34278" y="1651254"/>
            <a:ext cx="8507949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Dzīvesvieta: bārbele </a:t>
            </a:r>
          </a:p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Izglītības iestāde:Valles pamatskolu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34278" y="2794444"/>
            <a:ext cx="10370344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Pieredze: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 Valles pamatskolas līdzpārvaldes dalībniece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34278" y="7104717"/>
            <a:ext cx="1037035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Stiprās puses: Aktīvā, mērķpilna, Draudzīga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34278" y="8184928"/>
            <a:ext cx="1037035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 moto: mēs dzīvojam tikai vienu reizi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98499" y="9147181"/>
            <a:ext cx="896112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Vēlamais amats: Nav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432" y="411432"/>
            <a:ext cx="1931098" cy="292265"/>
          </a:xfrm>
          <a:custGeom>
            <a:avLst/>
            <a:gdLst/>
            <a:ahLst/>
            <a:cxnLst/>
            <a:rect l="l" t="t" r="r" b="b"/>
            <a:pathLst>
              <a:path w="1931098" h="292265">
                <a:moveTo>
                  <a:pt x="0" y="0"/>
                </a:moveTo>
                <a:lnTo>
                  <a:pt x="1931099" y="0"/>
                </a:lnTo>
                <a:lnTo>
                  <a:pt x="1931099" y="292265"/>
                </a:lnTo>
                <a:lnTo>
                  <a:pt x="0" y="292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6982" y="1028700"/>
            <a:ext cx="4938339" cy="8779269"/>
          </a:xfrm>
          <a:custGeom>
            <a:avLst/>
            <a:gdLst/>
            <a:ahLst/>
            <a:cxnLst/>
            <a:rect l="l" t="t" r="r" b="b"/>
            <a:pathLst>
              <a:path w="4938339" h="8779269">
                <a:moveTo>
                  <a:pt x="0" y="0"/>
                </a:moveTo>
                <a:lnTo>
                  <a:pt x="4938338" y="0"/>
                </a:lnTo>
                <a:lnTo>
                  <a:pt x="4938338" y="8779269"/>
                </a:lnTo>
                <a:lnTo>
                  <a:pt x="0" y="87792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34278" y="717156"/>
            <a:ext cx="6630492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DZINTARS GULBIS, 13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34278" y="1651254"/>
            <a:ext cx="8507949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Dzīvesvieta: valle/vecumnieki</a:t>
            </a:r>
          </a:p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Izglītības iestāde: valles pamatskola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34278" y="2603353"/>
            <a:ext cx="10370344" cy="177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Pieredze: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Valles pamatskolas līdzpārvaldes dalībnieks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atskaņotājs</a:t>
            </a:r>
          </a:p>
          <a:p>
            <a:pPr algn="l">
              <a:lnSpc>
                <a:spcPts val="3359"/>
              </a:lnSpc>
            </a:pPr>
            <a:endParaRPr lang="en-US" sz="2799" b="1">
              <a:solidFill>
                <a:srgbClr val="233716"/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634278" y="7104717"/>
            <a:ext cx="1037035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Stiprās puses: izpalidzīgs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34278" y="8184928"/>
            <a:ext cx="1037035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 moto: tu dzīvo tikai vienreiz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98499" y="9147181"/>
            <a:ext cx="896112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Vēlamais amats: priekšsēdētāja vietnieks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7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432" y="411432"/>
            <a:ext cx="1931098" cy="292265"/>
          </a:xfrm>
          <a:custGeom>
            <a:avLst/>
            <a:gdLst/>
            <a:ahLst/>
            <a:cxnLst/>
            <a:rect l="l" t="t" r="r" b="b"/>
            <a:pathLst>
              <a:path w="1931098" h="292265">
                <a:moveTo>
                  <a:pt x="0" y="0"/>
                </a:moveTo>
                <a:lnTo>
                  <a:pt x="1931099" y="0"/>
                </a:lnTo>
                <a:lnTo>
                  <a:pt x="1931099" y="292265"/>
                </a:lnTo>
                <a:lnTo>
                  <a:pt x="0" y="292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99984" y="6342862"/>
            <a:ext cx="5215698" cy="3933190"/>
          </a:xfrm>
          <a:custGeom>
            <a:avLst/>
            <a:gdLst/>
            <a:ahLst/>
            <a:cxnLst/>
            <a:rect l="l" t="t" r="r" b="b"/>
            <a:pathLst>
              <a:path w="5215698" h="3933190">
                <a:moveTo>
                  <a:pt x="0" y="0"/>
                </a:moveTo>
                <a:lnTo>
                  <a:pt x="5215698" y="0"/>
                </a:lnTo>
                <a:lnTo>
                  <a:pt x="5215698" y="3933190"/>
                </a:lnTo>
                <a:lnTo>
                  <a:pt x="0" y="39331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912193" y="2284722"/>
            <a:ext cx="8463615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99"/>
              </a:lnSpc>
            </a:pPr>
            <a:r>
              <a:rPr lang="en-US" sz="7999" b="1">
                <a:solidFill>
                  <a:srgbClr val="ECE5D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Amatu kandidāti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4371975"/>
            <a:ext cx="11669401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ECE5D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Domes priekšsēdētājs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5676900"/>
            <a:ext cx="11669401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ECE5D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Domes priekšsēdētāja vietnieks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6981825"/>
            <a:ext cx="542551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ECE5D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Protokolists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432" y="411432"/>
            <a:ext cx="1931098" cy="292265"/>
          </a:xfrm>
          <a:custGeom>
            <a:avLst/>
            <a:gdLst/>
            <a:ahLst/>
            <a:cxnLst/>
            <a:rect l="l" t="t" r="r" b="b"/>
            <a:pathLst>
              <a:path w="1931098" h="292265">
                <a:moveTo>
                  <a:pt x="0" y="0"/>
                </a:moveTo>
                <a:lnTo>
                  <a:pt x="1931099" y="0"/>
                </a:lnTo>
                <a:lnTo>
                  <a:pt x="1931099" y="292265"/>
                </a:lnTo>
                <a:lnTo>
                  <a:pt x="0" y="292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1432" y="1458481"/>
            <a:ext cx="6098706" cy="7370037"/>
          </a:xfrm>
          <a:custGeom>
            <a:avLst/>
            <a:gdLst/>
            <a:ahLst/>
            <a:cxnLst/>
            <a:rect l="l" t="t" r="r" b="b"/>
            <a:pathLst>
              <a:path w="6098706" h="7370037">
                <a:moveTo>
                  <a:pt x="0" y="0"/>
                </a:moveTo>
                <a:lnTo>
                  <a:pt x="6098706" y="0"/>
                </a:lnTo>
                <a:lnTo>
                  <a:pt x="6098706" y="7370038"/>
                </a:lnTo>
                <a:lnTo>
                  <a:pt x="0" y="73700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34278" y="717156"/>
            <a:ext cx="6446531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POĻINA ĻADKOVA, 17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34278" y="1458481"/>
            <a:ext cx="8507949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Dzīvesvieta: </a:t>
            </a:r>
            <a:r>
              <a:rPr lang="en-US" sz="26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Iecava</a:t>
            </a:r>
          </a:p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Izglītības iestāde: </a:t>
            </a:r>
            <a:r>
              <a:rPr lang="en-US" sz="26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Iecavas vidusskola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91440" y="2136987"/>
            <a:ext cx="10762755" cy="5999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Kāpēc tieši es?</a:t>
            </a:r>
          </a:p>
          <a:p>
            <a:pPr marL="565212" lvl="1" indent="-282606" algn="l">
              <a:lnSpc>
                <a:spcPts val="2759"/>
              </a:lnSpc>
              <a:buFont typeface="Arial"/>
              <a:buChar char="•"/>
            </a:pPr>
            <a:r>
              <a:rPr lang="en-US" sz="22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Esmu cilvēks ar ar pieredzi domē, panāktiem rezultātiem un redzējumu domes pilnveidošanai.</a:t>
            </a:r>
          </a:p>
          <a:p>
            <a:pPr marL="565212" lvl="1" indent="-282606" algn="l">
              <a:lnSpc>
                <a:spcPts val="2759"/>
              </a:lnSpc>
              <a:buFont typeface="Arial"/>
              <a:buChar char="•"/>
            </a:pPr>
            <a:r>
              <a:rPr lang="en-US" sz="22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Kā NVO un SMU vadītāja esmu uzņēmusies atbildību, vadījusi komandu, pieņēmusi sarežģītus lēmumus- pat tad, kad to bija nepieciešams darīt ātri. Es zinu kā motivēt cilvēkus un panākt, lai viņi grib iesaistīties, nevis tikai "būt klāt".</a:t>
            </a:r>
          </a:p>
          <a:p>
            <a:pPr marL="565212" lvl="1" indent="-282606" algn="l">
              <a:lnSpc>
                <a:spcPts val="2759"/>
              </a:lnSpc>
              <a:buFont typeface="Arial"/>
              <a:buChar char="•"/>
            </a:pPr>
            <a:r>
              <a:rPr lang="en-US" sz="22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Būdama 12. Jauniešu Saeimas deputāte, esmu piedalījusies deklarācijas izstrādē un pieņemšanā, kas man deva izpratni, kā izdarīt tā, lai jauniešu balsis tiktu sadzirdēta arī ārpus pašvaldības- valsts līmenī!</a:t>
            </a:r>
          </a:p>
          <a:p>
            <a:pPr marL="565212" lvl="1" indent="-282606" algn="l">
              <a:lnSpc>
                <a:spcPts val="2759"/>
              </a:lnSpc>
              <a:buFont typeface="Arial"/>
              <a:buChar char="•"/>
            </a:pPr>
            <a:r>
              <a:rPr lang="en-US" sz="22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Dalība JA Latvia līderības un uzņēmējdarbības nometnē manī ir nostiprinājusi līdera prasmes, stratēģisko domāšanu un spēju redzēt plašāk- ne tikai šodienu, bet arī to, kur jauniešu dome var būt rīt un pēc vairākiem gadiem. </a:t>
            </a:r>
          </a:p>
          <a:p>
            <a:pPr marL="565212" lvl="1" indent="-282606" algn="l">
              <a:lnSpc>
                <a:spcPts val="2759"/>
              </a:lnSpc>
              <a:buFont typeface="Arial"/>
              <a:buChar char="•"/>
            </a:pPr>
            <a:r>
              <a:rPr lang="en-US" sz="22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BNJD interešu un viedokļa pārstāvēšana Latvijas Nacionālajā jaunatnes dialogā.</a:t>
            </a:r>
          </a:p>
          <a:p>
            <a:pPr algn="l">
              <a:lnSpc>
                <a:spcPts val="2759"/>
              </a:lnSpc>
            </a:pPr>
            <a:endParaRPr lang="en-US" sz="2299">
              <a:solidFill>
                <a:srgbClr val="233716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498499" y="7842256"/>
            <a:ext cx="10370353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Stiprās puses: </a:t>
            </a:r>
            <a:r>
              <a:rPr lang="en-US" sz="30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atbildība, līderība, mērķtiecība, neatlaidība un kritiskā domāšana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498499" y="8756656"/>
            <a:ext cx="10370353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 moto: </a:t>
            </a:r>
            <a:r>
              <a:rPr lang="en-US" sz="30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 “Ja Tu pats nebūvē savu sapni, tad kāds cits noteikti noalgos Tevi, viņa sapņa būvniecībai.”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98499" y="9671056"/>
            <a:ext cx="8961120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Vēlamais amats: </a:t>
            </a:r>
            <a:r>
              <a:rPr lang="en-US" sz="30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priekšsēdētāja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432" y="411432"/>
            <a:ext cx="1931098" cy="292265"/>
          </a:xfrm>
          <a:custGeom>
            <a:avLst/>
            <a:gdLst/>
            <a:ahLst/>
            <a:cxnLst/>
            <a:rect l="l" t="t" r="r" b="b"/>
            <a:pathLst>
              <a:path w="1931098" h="292265">
                <a:moveTo>
                  <a:pt x="0" y="0"/>
                </a:moveTo>
                <a:lnTo>
                  <a:pt x="1931099" y="0"/>
                </a:lnTo>
                <a:lnTo>
                  <a:pt x="1931099" y="292265"/>
                </a:lnTo>
                <a:lnTo>
                  <a:pt x="0" y="292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6982" y="1777179"/>
            <a:ext cx="5083544" cy="7627178"/>
          </a:xfrm>
          <a:custGeom>
            <a:avLst/>
            <a:gdLst/>
            <a:ahLst/>
            <a:cxnLst/>
            <a:rect l="l" t="t" r="r" b="b"/>
            <a:pathLst>
              <a:path w="5083544" h="7627178">
                <a:moveTo>
                  <a:pt x="0" y="0"/>
                </a:moveTo>
                <a:lnTo>
                  <a:pt x="5083543" y="0"/>
                </a:lnTo>
                <a:lnTo>
                  <a:pt x="5083543" y="7627177"/>
                </a:lnTo>
                <a:lnTo>
                  <a:pt x="0" y="7627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34278" y="717156"/>
            <a:ext cx="5264348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ALISE VILIMA, 25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34278" y="1651254"/>
            <a:ext cx="8507949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Dzīvesvieta: Bauskas novads, Ozolaine</a:t>
            </a:r>
          </a:p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Izglītības iestāde: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34278" y="2603353"/>
            <a:ext cx="10370344" cy="177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399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Kāpēc tieši es?</a:t>
            </a:r>
          </a:p>
          <a:p>
            <a:pPr algn="l">
              <a:lnSpc>
                <a:spcPts val="3359"/>
              </a:lnSpc>
            </a:pPr>
            <a:r>
              <a:rPr lang="en-US" sz="2799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*Piedalījos iepriekšējos domes sasaukumos</a:t>
            </a:r>
          </a:p>
          <a:p>
            <a:pPr algn="l">
              <a:lnSpc>
                <a:spcPts val="3359"/>
              </a:lnSpc>
            </a:pPr>
            <a:r>
              <a:rPr lang="en-US" sz="2799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* </a:t>
            </a:r>
          </a:p>
          <a:p>
            <a:pPr algn="l">
              <a:lnSpc>
                <a:spcPts val="3359"/>
              </a:lnSpc>
            </a:pPr>
            <a:endParaRPr lang="en-US" sz="2799" b="1">
              <a:solidFill>
                <a:srgbClr val="233716"/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498499" y="6575431"/>
            <a:ext cx="1037035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Stiprās puses: Līderība</a:t>
            </a:r>
            <a:r>
              <a:rPr lang="en-US" sz="3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, mērķtiecība, neatlaidība disciplīnētība , pacietība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498499" y="7604131"/>
            <a:ext cx="1037035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 moto: </a:t>
            </a:r>
            <a:r>
              <a:rPr lang="en-US" sz="3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 “Esi drosmīgs,esi neatlaidīgs esi gatavs pieņemt jaunus izaicinājumus”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98499" y="9147181"/>
            <a:ext cx="896112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Vēlamais amats: </a:t>
            </a:r>
            <a:r>
              <a:rPr lang="en-US" sz="3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priekšsēdētāja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432" y="411432"/>
            <a:ext cx="1931098" cy="292265"/>
          </a:xfrm>
          <a:custGeom>
            <a:avLst/>
            <a:gdLst/>
            <a:ahLst/>
            <a:cxnLst/>
            <a:rect l="l" t="t" r="r" b="b"/>
            <a:pathLst>
              <a:path w="1931098" h="292265">
                <a:moveTo>
                  <a:pt x="0" y="0"/>
                </a:moveTo>
                <a:lnTo>
                  <a:pt x="1931099" y="0"/>
                </a:lnTo>
                <a:lnTo>
                  <a:pt x="1931099" y="292265"/>
                </a:lnTo>
                <a:lnTo>
                  <a:pt x="0" y="292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2041779"/>
            <a:ext cx="5093513" cy="6356958"/>
          </a:xfrm>
          <a:custGeom>
            <a:avLst/>
            <a:gdLst/>
            <a:ahLst/>
            <a:cxnLst/>
            <a:rect l="l" t="t" r="r" b="b"/>
            <a:pathLst>
              <a:path w="5093513" h="6356958">
                <a:moveTo>
                  <a:pt x="0" y="0"/>
                </a:moveTo>
                <a:lnTo>
                  <a:pt x="5093513" y="0"/>
                </a:lnTo>
                <a:lnTo>
                  <a:pt x="5093513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34278" y="717156"/>
            <a:ext cx="5879782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NIKOLA ŠAKELE, 17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34278" y="1651254"/>
            <a:ext cx="8507949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Dzīvesvieta: Bauska</a:t>
            </a:r>
          </a:p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Izglītības iestāde: Bauskas 2. vidusskola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949308" y="2575179"/>
            <a:ext cx="11655226" cy="5759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85"/>
              </a:lnSpc>
            </a:pPr>
            <a:r>
              <a:rPr lang="en-US" sz="3821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Kāpēc tieši es?</a:t>
            </a:r>
          </a:p>
          <a:p>
            <a:pPr marL="773339" lvl="1" indent="-386669" algn="l">
              <a:lnSpc>
                <a:spcPts val="3776"/>
              </a:lnSpc>
              <a:buFont typeface="Arial"/>
              <a:buChar char="•"/>
            </a:pPr>
            <a:r>
              <a:rPr lang="en-US" sz="3146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Iepriekšējā pieredze un daudzpusība- Esmu vadījusi vairākus projektus, kur esmu bijusi dažādās sfērās tāpēc, kā domes priekšsēdētāja varēšu vadīt procesus visās komandas apakšnozarēs.</a:t>
            </a:r>
          </a:p>
          <a:p>
            <a:pPr marL="773339" lvl="1" indent="-386669" algn="l">
              <a:lnSpc>
                <a:spcPts val="3776"/>
              </a:lnSpc>
              <a:buFont typeface="Arial"/>
              <a:buChar char="•"/>
            </a:pPr>
            <a:r>
              <a:rPr lang="en-US" sz="3146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Esmu dzimusi līdere, man viegli virzīt komandu un vilkt to ārā no visduļķainākākajiem purviem. Kamēr citi vēl tikai apspriež šķēršļus, es jau meklēju veidus, kā tos pārvarēt</a:t>
            </a:r>
          </a:p>
          <a:p>
            <a:pPr marL="773339" lvl="1" indent="-386669" algn="l">
              <a:lnSpc>
                <a:spcPts val="3776"/>
              </a:lnSpc>
              <a:buFont typeface="Arial"/>
              <a:buChar char="•"/>
            </a:pPr>
            <a:r>
              <a:rPr lang="en-US" sz="3146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 Mazāk runāšanas vairāk darīšanas- plānošana ir svarīga, bet idejas bez izpildes ir nulle.</a:t>
            </a:r>
          </a:p>
          <a:p>
            <a:pPr marL="773339" lvl="1" indent="-386669" algn="l">
              <a:lnSpc>
                <a:spcPts val="3776"/>
              </a:lnSpc>
              <a:buFont typeface="Arial"/>
              <a:buChar char="•"/>
            </a:pPr>
            <a:r>
              <a:rPr lang="en-US" sz="3146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Motivācija uzlabot jauniešu labklājību Bauskā.</a:t>
            </a:r>
          </a:p>
          <a:p>
            <a:pPr algn="l">
              <a:lnSpc>
                <a:spcPts val="3776"/>
              </a:lnSpc>
            </a:pPr>
            <a:endParaRPr lang="en-US" sz="3146">
              <a:solidFill>
                <a:srgbClr val="233716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917647" y="8131712"/>
            <a:ext cx="1037035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Stiprās puses: </a:t>
            </a:r>
            <a:r>
              <a:rPr lang="en-US" sz="3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atbildīga, mērķtiecīga, daudzpusīga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917647" y="8646062"/>
            <a:ext cx="10370353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399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 moto: </a:t>
            </a:r>
            <a:r>
              <a:rPr lang="en-US" sz="33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Esi aizņemts ar būvēšanu, nevis stāstīšanu, cik smags ir ķieģelis.</a:t>
            </a:r>
          </a:p>
          <a:p>
            <a:pPr algn="l">
              <a:lnSpc>
                <a:spcPts val="4079"/>
              </a:lnSpc>
            </a:pPr>
            <a:endParaRPr lang="en-US" sz="3399">
              <a:solidFill>
                <a:srgbClr val="233716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917647" y="9674762"/>
            <a:ext cx="896112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Vēlamais amats: </a:t>
            </a:r>
            <a:r>
              <a:rPr lang="en-US" sz="3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Domes priekšsēdētāja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432" y="411432"/>
            <a:ext cx="1931098" cy="292265"/>
          </a:xfrm>
          <a:custGeom>
            <a:avLst/>
            <a:gdLst/>
            <a:ahLst/>
            <a:cxnLst/>
            <a:rect l="l" t="t" r="r" b="b"/>
            <a:pathLst>
              <a:path w="1931098" h="292265">
                <a:moveTo>
                  <a:pt x="0" y="0"/>
                </a:moveTo>
                <a:lnTo>
                  <a:pt x="1931099" y="0"/>
                </a:lnTo>
                <a:lnTo>
                  <a:pt x="1931099" y="292265"/>
                </a:lnTo>
                <a:lnTo>
                  <a:pt x="0" y="292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1432" y="2017565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9" y="0"/>
                </a:lnTo>
                <a:lnTo>
                  <a:pt x="635695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34278" y="717156"/>
            <a:ext cx="8293418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ANASTASIJA ĻADKOVA, 22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34278" y="1431778"/>
            <a:ext cx="8507949" cy="117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Dzīvesvieta: Iecava</a:t>
            </a:r>
          </a:p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Izglītības iestāde: LU Ekonomikas un Sociālo zinātnu fakultāte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34278" y="2603353"/>
            <a:ext cx="10370344" cy="512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Kāpēc tieši es?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JD izpratne no iekšas kā priekšsēdētājai un izpratne kā atvieglot priekšsēdētājas/a darbu;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Pierādīta līderība un atpazīstamība kā aktīvai jaunietei novadā un ārpus tā;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Jaudīgas komunikācijas prasmes un nodibināts kontakts ar novada un pat valsts lēmumpieņēmējiem;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why not? pieeja- nebaidos uzņemties atbildību, jaunas idejas un izaicinājumus, kas ir būtiski priekšsēdētājas vietnieces lomā.</a:t>
            </a:r>
          </a:p>
          <a:p>
            <a:pPr marL="688086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pieredze projektu izstrādē, vadībā un ieviešanā īstermiņā un ilgtermiņā;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98499" y="7705725"/>
            <a:ext cx="1037035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Stiprās puses:</a:t>
            </a:r>
            <a:r>
              <a:rPr lang="en-US" sz="3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  līderība, mērķtiecība, daudzpusība, publiskā runa, neatlaidība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498499" y="8839200"/>
            <a:ext cx="1037035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 moto: </a:t>
            </a:r>
            <a:r>
              <a:rPr lang="en-US" sz="3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"why not?" jeb "kāpēc ne?"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98499" y="9456355"/>
            <a:ext cx="943893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Vēlamais amats: </a:t>
            </a:r>
            <a:r>
              <a:rPr lang="en-US" sz="3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Priekšsēdētājas/a vietniece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432" y="411432"/>
            <a:ext cx="1931098" cy="292265"/>
          </a:xfrm>
          <a:custGeom>
            <a:avLst/>
            <a:gdLst/>
            <a:ahLst/>
            <a:cxnLst/>
            <a:rect l="l" t="t" r="r" b="b"/>
            <a:pathLst>
              <a:path w="1931098" h="292265">
                <a:moveTo>
                  <a:pt x="0" y="0"/>
                </a:moveTo>
                <a:lnTo>
                  <a:pt x="1931099" y="0"/>
                </a:lnTo>
                <a:lnTo>
                  <a:pt x="1931099" y="292265"/>
                </a:lnTo>
                <a:lnTo>
                  <a:pt x="0" y="292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1432" y="2308179"/>
            <a:ext cx="6585706" cy="6839003"/>
          </a:xfrm>
          <a:custGeom>
            <a:avLst/>
            <a:gdLst/>
            <a:ahLst/>
            <a:cxnLst/>
            <a:rect l="l" t="t" r="r" b="b"/>
            <a:pathLst>
              <a:path w="6585706" h="6839003">
                <a:moveTo>
                  <a:pt x="0" y="0"/>
                </a:moveTo>
                <a:lnTo>
                  <a:pt x="6585707" y="0"/>
                </a:lnTo>
                <a:lnTo>
                  <a:pt x="6585707" y="6839002"/>
                </a:lnTo>
                <a:lnTo>
                  <a:pt x="0" y="6839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598" t="-2211" r="-24291" b="-748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34278" y="717156"/>
            <a:ext cx="7068788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GRIETA GERTSONE, 14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34278" y="1651254"/>
            <a:ext cx="8507949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Dzīvesvieta: Vecumnieki</a:t>
            </a:r>
          </a:p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Izglītības iestāde: Vecumnieku vidusskola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463291" y="2641706"/>
            <a:ext cx="10416376" cy="3573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37"/>
              </a:lnSpc>
            </a:pPr>
            <a:r>
              <a:rPr lang="en-US" sz="3415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Kāpēc tieši es?</a:t>
            </a:r>
          </a:p>
          <a:p>
            <a:pPr marL="737317" lvl="1" indent="-368659" algn="l">
              <a:lnSpc>
                <a:spcPts val="5737"/>
              </a:lnSpc>
              <a:buFont typeface="Arial"/>
              <a:buChar char="•"/>
            </a:pPr>
            <a:r>
              <a:rPr lang="en-US" sz="3415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 Patīk kārtība</a:t>
            </a:r>
          </a:p>
          <a:p>
            <a:pPr marL="737317" lvl="1" indent="-368659" algn="l">
              <a:lnSpc>
                <a:spcPts val="5737"/>
              </a:lnSpc>
              <a:buFont typeface="Arial"/>
              <a:buChar char="•"/>
            </a:pPr>
            <a:r>
              <a:rPr lang="en-US" sz="3415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Kaut kas jauns man, bet nav bail uzzināt un iemācīties</a:t>
            </a:r>
          </a:p>
          <a:p>
            <a:pPr algn="l">
              <a:lnSpc>
                <a:spcPts val="5737"/>
              </a:lnSpc>
            </a:pPr>
            <a:endParaRPr lang="en-US" sz="3415" b="1">
              <a:solidFill>
                <a:srgbClr val="233716"/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634278" y="7104717"/>
            <a:ext cx="1037035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Stiprās puses: “Perfekcioniste”, draudzīga, mērķtiecīga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34278" y="8184928"/>
            <a:ext cx="1037035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 moto: Dari visu uz 100%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98499" y="9147181"/>
            <a:ext cx="896112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Vēlamais amats: </a:t>
            </a:r>
            <a:r>
              <a:rPr lang="en-US" sz="3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Protokoliste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432" y="411432"/>
            <a:ext cx="1931098" cy="292265"/>
          </a:xfrm>
          <a:custGeom>
            <a:avLst/>
            <a:gdLst/>
            <a:ahLst/>
            <a:cxnLst/>
            <a:rect l="l" t="t" r="r" b="b"/>
            <a:pathLst>
              <a:path w="1931098" h="292265">
                <a:moveTo>
                  <a:pt x="0" y="0"/>
                </a:moveTo>
                <a:lnTo>
                  <a:pt x="1931099" y="0"/>
                </a:lnTo>
                <a:lnTo>
                  <a:pt x="1931099" y="292265"/>
                </a:lnTo>
                <a:lnTo>
                  <a:pt x="0" y="292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04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/>
            <a:stretch>
              <a:fillRect r="-1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99992" y="1002868"/>
            <a:ext cx="4897050" cy="741159"/>
          </a:xfrm>
          <a:custGeom>
            <a:avLst/>
            <a:gdLst/>
            <a:ahLst/>
            <a:cxnLst/>
            <a:rect l="l" t="t" r="r" b="b"/>
            <a:pathLst>
              <a:path w="4897050" h="741159">
                <a:moveTo>
                  <a:pt x="0" y="0"/>
                </a:moveTo>
                <a:lnTo>
                  <a:pt x="4897050" y="0"/>
                </a:lnTo>
                <a:lnTo>
                  <a:pt x="4897050" y="741159"/>
                </a:lnTo>
                <a:lnTo>
                  <a:pt x="0" y="7411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3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093711" y="6353810"/>
            <a:ext cx="5215698" cy="3933190"/>
          </a:xfrm>
          <a:custGeom>
            <a:avLst/>
            <a:gdLst/>
            <a:ahLst/>
            <a:cxnLst/>
            <a:rect l="l" t="t" r="r" b="b"/>
            <a:pathLst>
              <a:path w="5215698" h="3933190">
                <a:moveTo>
                  <a:pt x="0" y="0"/>
                </a:moveTo>
                <a:lnTo>
                  <a:pt x="5215698" y="0"/>
                </a:lnTo>
                <a:lnTo>
                  <a:pt x="5215698" y="3933190"/>
                </a:lnTo>
                <a:lnTo>
                  <a:pt x="0" y="39331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586364" y="4729658"/>
            <a:ext cx="9115196" cy="1021804"/>
            <a:chOff x="0" y="0"/>
            <a:chExt cx="12153595" cy="13624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153600" cy="1362400"/>
            </a:xfrm>
            <a:custGeom>
              <a:avLst/>
              <a:gdLst/>
              <a:ahLst/>
              <a:cxnLst/>
              <a:rect l="l" t="t" r="r" b="b"/>
              <a:pathLst>
                <a:path w="12153600" h="1362400">
                  <a:moveTo>
                    <a:pt x="0" y="0"/>
                  </a:moveTo>
                  <a:lnTo>
                    <a:pt x="12153600" y="0"/>
                  </a:lnTo>
                  <a:lnTo>
                    <a:pt x="12153600" y="1362400"/>
                  </a:lnTo>
                  <a:lnTo>
                    <a:pt x="0" y="1362400"/>
                  </a:lnTo>
                  <a:close/>
                </a:path>
              </a:pathLst>
            </a:custGeom>
            <a:blipFill>
              <a:blip r:embed="rId8">
                <a:alphaModFix amt="0"/>
              </a:blip>
              <a:stretch>
                <a:fillRect t="-123820" b="-123820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2153595" cy="13624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8159"/>
                </a:lnSpc>
              </a:pPr>
              <a:r>
                <a:rPr lang="en-US" sz="6800" b="1">
                  <a:solidFill>
                    <a:srgbClr val="ECE5D6"/>
                  </a:solidFill>
                  <a:latin typeface="Bricolage Grotesque Bold"/>
                  <a:ea typeface="Bricolage Grotesque Bold"/>
                  <a:cs typeface="Bricolage Grotesque Bold"/>
                  <a:sym typeface="Bricolage Grotesque Bold"/>
                </a:rPr>
                <a:t>PALDIES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432" y="411432"/>
            <a:ext cx="1931098" cy="292265"/>
          </a:xfrm>
          <a:custGeom>
            <a:avLst/>
            <a:gdLst/>
            <a:ahLst/>
            <a:cxnLst/>
            <a:rect l="l" t="t" r="r" b="b"/>
            <a:pathLst>
              <a:path w="1931098" h="292265">
                <a:moveTo>
                  <a:pt x="0" y="0"/>
                </a:moveTo>
                <a:lnTo>
                  <a:pt x="1931099" y="0"/>
                </a:lnTo>
                <a:lnTo>
                  <a:pt x="1931099" y="292265"/>
                </a:lnTo>
                <a:lnTo>
                  <a:pt x="0" y="292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3619" y="1028700"/>
            <a:ext cx="6661487" cy="8476269"/>
          </a:xfrm>
          <a:custGeom>
            <a:avLst/>
            <a:gdLst/>
            <a:ahLst/>
            <a:cxnLst/>
            <a:rect l="l" t="t" r="r" b="b"/>
            <a:pathLst>
              <a:path w="6661487" h="8476269">
                <a:moveTo>
                  <a:pt x="0" y="0"/>
                </a:moveTo>
                <a:lnTo>
                  <a:pt x="6661488" y="0"/>
                </a:lnTo>
                <a:lnTo>
                  <a:pt x="6661488" y="8476269"/>
                </a:lnTo>
                <a:lnTo>
                  <a:pt x="0" y="84762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34278" y="717156"/>
            <a:ext cx="6752332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ANNIJA TREIMANE, 17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96320" y="2930795"/>
            <a:ext cx="8562299" cy="3538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8"/>
              </a:lnSpc>
            </a:pPr>
            <a:r>
              <a:rPr lang="en-US" sz="2807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Pieredze:</a:t>
            </a:r>
          </a:p>
          <a:p>
            <a:pPr marL="568119" lvl="1" indent="-284060" algn="l">
              <a:lnSpc>
                <a:spcPts val="2774"/>
              </a:lnSpc>
              <a:buFont typeface="Arial"/>
              <a:buChar char="•"/>
            </a:pPr>
            <a:r>
              <a:rPr lang="en-US" sz="2311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Vecumnieku jauniešu domes dalībniece</a:t>
            </a:r>
          </a:p>
          <a:p>
            <a:pPr marL="568119" lvl="1" indent="-284060" algn="l">
              <a:lnSpc>
                <a:spcPts val="2774"/>
              </a:lnSpc>
              <a:buFont typeface="Arial"/>
              <a:buChar char="•"/>
            </a:pPr>
            <a:r>
              <a:rPr lang="en-US" sz="2311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Biedrības “Odikozāra” dalībniece, šobrīd ar komandu veidojam līdzdalības projektu.</a:t>
            </a:r>
          </a:p>
          <a:p>
            <a:pPr marL="568119" lvl="1" indent="-284060" algn="l">
              <a:lnSpc>
                <a:spcPts val="2774"/>
              </a:lnSpc>
              <a:buFont typeface="Arial"/>
              <a:buChar char="•"/>
            </a:pPr>
            <a:r>
              <a:rPr lang="en-US" sz="2311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Piedalījos Erasmus+ apmaiņas projektā “Package for future”</a:t>
            </a:r>
          </a:p>
          <a:p>
            <a:pPr marL="568119" lvl="1" indent="-284060" algn="l">
              <a:lnSpc>
                <a:spcPts val="2774"/>
              </a:lnSpc>
              <a:buFont typeface="Arial"/>
              <a:buChar char="•"/>
            </a:pPr>
            <a:r>
              <a:rPr lang="en-US" sz="2311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Dalība dažādos līdzdalības pasākumos, aktivitātēs</a:t>
            </a:r>
          </a:p>
          <a:p>
            <a:pPr marL="568119" lvl="1" indent="-284060" algn="l">
              <a:lnSpc>
                <a:spcPts val="2774"/>
              </a:lnSpc>
              <a:buFont typeface="Arial"/>
              <a:buChar char="•"/>
            </a:pPr>
            <a:r>
              <a:rPr lang="en-US" sz="2311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Piedalos jaunsardzē</a:t>
            </a:r>
          </a:p>
          <a:p>
            <a:pPr marL="568119" lvl="1" indent="-284060" algn="l">
              <a:lnSpc>
                <a:spcPts val="2774"/>
              </a:lnSpc>
              <a:buFont typeface="Arial"/>
              <a:buChar char="•"/>
            </a:pPr>
            <a:r>
              <a:rPr lang="en-US" sz="2311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Dejoju tautiskās dejas vidusskolas kolektīvā</a:t>
            </a:r>
          </a:p>
          <a:p>
            <a:pPr marL="568330" lvl="1" indent="-284165" algn="l">
              <a:lnSpc>
                <a:spcPts val="2774"/>
              </a:lnSpc>
              <a:buFont typeface="Arial"/>
              <a:buChar char="•"/>
            </a:pPr>
            <a:r>
              <a:rPr lang="en-US" sz="2311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Dziedu vidusskolas korī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34278" y="7104717"/>
            <a:ext cx="1037035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Stiprās puses: </a:t>
            </a:r>
            <a:r>
              <a:rPr lang="en-US" sz="3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Saprotoša, pozitīvisms, radoša, sirsnība.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34278" y="8184928"/>
            <a:ext cx="1037035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399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 moto: </a:t>
            </a:r>
            <a:r>
              <a:rPr lang="en-US" sz="33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“Nevajag daudz, lai būtu laimīgs.”</a:t>
            </a:r>
          </a:p>
          <a:p>
            <a:pPr algn="l">
              <a:lnSpc>
                <a:spcPts val="4079"/>
              </a:lnSpc>
            </a:pPr>
            <a:endParaRPr lang="en-US" sz="3399">
              <a:solidFill>
                <a:srgbClr val="233716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634278" y="9247794"/>
            <a:ext cx="896112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Vēlamais amats: Nav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34278" y="1651254"/>
            <a:ext cx="8507949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 Dzīvesvieta: Vecumnieki</a:t>
            </a:r>
          </a:p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 Izglītības iestāde: Vecumnieku vidusskola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432" y="411432"/>
            <a:ext cx="1931098" cy="292265"/>
          </a:xfrm>
          <a:custGeom>
            <a:avLst/>
            <a:gdLst/>
            <a:ahLst/>
            <a:cxnLst/>
            <a:rect l="l" t="t" r="r" b="b"/>
            <a:pathLst>
              <a:path w="1931098" h="292265">
                <a:moveTo>
                  <a:pt x="0" y="0"/>
                </a:moveTo>
                <a:lnTo>
                  <a:pt x="1931099" y="0"/>
                </a:lnTo>
                <a:lnTo>
                  <a:pt x="1931099" y="292265"/>
                </a:lnTo>
                <a:lnTo>
                  <a:pt x="0" y="292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112444"/>
            <a:ext cx="4806922" cy="8222198"/>
          </a:xfrm>
          <a:custGeom>
            <a:avLst/>
            <a:gdLst/>
            <a:ahLst/>
            <a:cxnLst/>
            <a:rect l="l" t="t" r="r" b="b"/>
            <a:pathLst>
              <a:path w="4806922" h="8222198">
                <a:moveTo>
                  <a:pt x="0" y="0"/>
                </a:moveTo>
                <a:lnTo>
                  <a:pt x="4806922" y="0"/>
                </a:lnTo>
                <a:lnTo>
                  <a:pt x="4806922" y="8222197"/>
                </a:lnTo>
                <a:lnTo>
                  <a:pt x="0" y="82221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320" t="-17168" r="-38003" b="-858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34278" y="717156"/>
            <a:ext cx="5717679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LAUMA CĪRULE, 18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34278" y="1651254"/>
            <a:ext cx="8507949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Dzīvesvieta:  Bauska, Bauskas novads</a:t>
            </a:r>
          </a:p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Izglītības iestāde: Iecavas vidusskola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34278" y="2603353"/>
            <a:ext cx="10370344" cy="428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Pieredze: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Aktīvi iesaistos skolēnu domē;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Pusotru gadu biju daļa no NVO ''Laiks Jauniešiem''  Bauskas novadā;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Piedalījos Erasmus+ projektā ''Fiziskās un mentālās veselības mijiedarbība jauniešu vidū''  2023.gadā, Itālijā;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Piedalījos projektā ''Demokrātija sākas ģimenē'' un veicu brīvprātīgo darbu tā ietvaros; </a:t>
            </a:r>
          </a:p>
          <a:p>
            <a:pPr marL="688340" lvl="1" indent="-344170" algn="l">
              <a:lnSpc>
                <a:spcPts val="3359"/>
              </a:lnSpc>
              <a:buFont typeface="Arial"/>
              <a:buChar char="•"/>
            </a:pPr>
            <a:r>
              <a:rPr lang="en-US" sz="2799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Esmu BMMS bērnu pūtēju orķestra vadītāja ''labā roka'', apziņotājs.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34278" y="7104717"/>
            <a:ext cx="1037035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Stiprās puses: </a:t>
            </a:r>
            <a:r>
              <a:rPr lang="en-US" sz="3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komunikācija, pacietība, empātija, radošums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34278" y="8184928"/>
            <a:ext cx="1037035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 moto: </a:t>
            </a:r>
            <a:r>
              <a:rPr lang="en-US" sz="3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''Tu neesi piedzimis, lai visiem izpatiktu. ''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34278" y="9213628"/>
            <a:ext cx="896112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Vēlamais amats : NAV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432" y="411432"/>
            <a:ext cx="1931098" cy="292265"/>
          </a:xfrm>
          <a:custGeom>
            <a:avLst/>
            <a:gdLst/>
            <a:ahLst/>
            <a:cxnLst/>
            <a:rect l="l" t="t" r="r" b="b"/>
            <a:pathLst>
              <a:path w="1931098" h="292265">
                <a:moveTo>
                  <a:pt x="0" y="0"/>
                </a:moveTo>
                <a:lnTo>
                  <a:pt x="1931099" y="0"/>
                </a:lnTo>
                <a:lnTo>
                  <a:pt x="1931099" y="292265"/>
                </a:lnTo>
                <a:lnTo>
                  <a:pt x="0" y="292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6982" y="1367685"/>
            <a:ext cx="4535738" cy="8051606"/>
          </a:xfrm>
          <a:custGeom>
            <a:avLst/>
            <a:gdLst/>
            <a:ahLst/>
            <a:cxnLst/>
            <a:rect l="l" t="t" r="r" b="b"/>
            <a:pathLst>
              <a:path w="4535738" h="8051606">
                <a:moveTo>
                  <a:pt x="0" y="0"/>
                </a:moveTo>
                <a:lnTo>
                  <a:pt x="4535738" y="0"/>
                </a:lnTo>
                <a:lnTo>
                  <a:pt x="4535738" y="8051607"/>
                </a:lnTo>
                <a:lnTo>
                  <a:pt x="0" y="80516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34278" y="717156"/>
            <a:ext cx="7087791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VIKTORIJA URBĀNE, 16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34278" y="1651254"/>
            <a:ext cx="8507949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Dzīvesvieta: Bauskas nov. Mežotnes pag.</a:t>
            </a:r>
          </a:p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Izglītības iestāde:Codes pamatskola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34288" y="2575179"/>
            <a:ext cx="10370344" cy="2609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Pieredze: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Codes pamatskolas pašpārvaldes dalībniece;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Dalība BNJD no 2024.gada;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Dalība jaunsardzē;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Pieredze brīvprātīgajā darbā.</a:t>
            </a:r>
          </a:p>
          <a:p>
            <a:pPr algn="l">
              <a:lnSpc>
                <a:spcPts val="3359"/>
              </a:lnSpc>
            </a:pPr>
            <a:endParaRPr lang="en-US" sz="2799" b="1">
              <a:solidFill>
                <a:srgbClr val="233716"/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634278" y="7104717"/>
            <a:ext cx="1037035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Stiprās puses: </a:t>
            </a:r>
            <a:r>
              <a:rPr lang="en-US" sz="3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Komunikācija, atbildība, mērķtiecība, atsaucība. 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34288" y="8133417"/>
            <a:ext cx="1037035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 moto:  </a:t>
            </a:r>
            <a:r>
              <a:rPr lang="en-US" sz="3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“Everything happens for a reason” (Viss notiek ar iemeslu ).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34278" y="9162117"/>
            <a:ext cx="896112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Vēlamais amats: </a:t>
            </a:r>
            <a:r>
              <a:rPr lang="en-US" sz="3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Nav.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432" y="411432"/>
            <a:ext cx="1931098" cy="292265"/>
          </a:xfrm>
          <a:custGeom>
            <a:avLst/>
            <a:gdLst/>
            <a:ahLst/>
            <a:cxnLst/>
            <a:rect l="l" t="t" r="r" b="b"/>
            <a:pathLst>
              <a:path w="1931098" h="292265">
                <a:moveTo>
                  <a:pt x="0" y="0"/>
                </a:moveTo>
                <a:lnTo>
                  <a:pt x="1931099" y="0"/>
                </a:lnTo>
                <a:lnTo>
                  <a:pt x="1931099" y="292265"/>
                </a:lnTo>
                <a:lnTo>
                  <a:pt x="0" y="292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901921"/>
            <a:ext cx="5804781" cy="8554603"/>
          </a:xfrm>
          <a:custGeom>
            <a:avLst/>
            <a:gdLst/>
            <a:ahLst/>
            <a:cxnLst/>
            <a:rect l="l" t="t" r="r" b="b"/>
            <a:pathLst>
              <a:path w="5804781" h="8554603">
                <a:moveTo>
                  <a:pt x="0" y="0"/>
                </a:moveTo>
                <a:lnTo>
                  <a:pt x="5804781" y="0"/>
                </a:lnTo>
                <a:lnTo>
                  <a:pt x="5804781" y="8554602"/>
                </a:lnTo>
                <a:lnTo>
                  <a:pt x="0" y="85546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3510" b="-2351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34278" y="717156"/>
            <a:ext cx="10653722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KEITIJA GABRIELA PUKINSKA KRŪMIŅA, 14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34278" y="2532569"/>
            <a:ext cx="8507949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Dzīvesvieta:  Bauska</a:t>
            </a:r>
          </a:p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Izglītības iestāde: Īslīces Pamatskola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25938" y="3490436"/>
            <a:ext cx="9576352" cy="3571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67"/>
              </a:lnSpc>
            </a:pPr>
            <a:r>
              <a:rPr lang="en-US" sz="3139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Pieredze:</a:t>
            </a:r>
          </a:p>
          <a:p>
            <a:pPr marL="635403" lvl="1" indent="-317702" algn="l">
              <a:lnSpc>
                <a:spcPts val="3102"/>
              </a:lnSpc>
              <a:buFont typeface="Arial"/>
              <a:buChar char="•"/>
            </a:pPr>
            <a:r>
              <a:rPr lang="en-US" sz="2585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Jau 3 Mēnešus Aktīvi Piedalos Organizācijā "Laiks Jauniešiem".</a:t>
            </a:r>
          </a:p>
          <a:p>
            <a:pPr marL="635403" lvl="1" indent="-317702" algn="l">
              <a:lnSpc>
                <a:spcPts val="3102"/>
              </a:lnSpc>
              <a:buFont typeface="Arial"/>
              <a:buChar char="•"/>
            </a:pPr>
            <a:r>
              <a:rPr lang="en-US" sz="2585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2 Gadus esu skolēnu pašpārvaldes Dalībniece.</a:t>
            </a:r>
          </a:p>
          <a:p>
            <a:pPr marL="635403" lvl="1" indent="-317702" algn="l">
              <a:lnSpc>
                <a:spcPts val="3102"/>
              </a:lnSpc>
              <a:buFont typeface="Arial"/>
              <a:buChar char="•"/>
            </a:pPr>
            <a:r>
              <a:rPr lang="en-US" sz="2585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Esu Piedalijusies foruma "Saies".</a:t>
            </a:r>
          </a:p>
          <a:p>
            <a:pPr marL="635403" lvl="1" indent="-317702" algn="l">
              <a:lnSpc>
                <a:spcPts val="3102"/>
              </a:lnSpc>
              <a:buFont typeface="Arial"/>
              <a:buChar char="•"/>
            </a:pPr>
            <a:r>
              <a:rPr lang="en-US" sz="2585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"Līderu akadēmija" 3 dienu Nometne.</a:t>
            </a:r>
          </a:p>
          <a:p>
            <a:pPr marL="635403" lvl="1" indent="-317702" algn="l">
              <a:lnSpc>
                <a:spcPts val="3102"/>
              </a:lnSpc>
              <a:buFont typeface="Arial"/>
              <a:buChar char="•"/>
            </a:pPr>
            <a:r>
              <a:rPr lang="en-US" sz="2585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Piedalijos Erasmus+ Projekta pasākumā "Go Wide".</a:t>
            </a:r>
          </a:p>
          <a:p>
            <a:pPr algn="l">
              <a:lnSpc>
                <a:spcPts val="3102"/>
              </a:lnSpc>
            </a:pPr>
            <a:endParaRPr lang="en-US" sz="2585" b="1">
              <a:solidFill>
                <a:srgbClr val="233716"/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  <a:p>
            <a:pPr algn="l">
              <a:lnSpc>
                <a:spcPts val="3102"/>
              </a:lnSpc>
            </a:pPr>
            <a:endParaRPr lang="en-US" sz="2585" b="1">
              <a:solidFill>
                <a:srgbClr val="233716"/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634278" y="6592424"/>
            <a:ext cx="1037035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Stiprās puses: komunikācija, radošums,atklātība,atbildība, pacietība.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34278" y="7868774"/>
            <a:ext cx="1037035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 moto: Nenožēlo pilnigi neko Mēs dzīvojam Vienreiz.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34278" y="9145124"/>
            <a:ext cx="896112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Vēlamais amats: Nav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432" y="411432"/>
            <a:ext cx="1931098" cy="292265"/>
          </a:xfrm>
          <a:custGeom>
            <a:avLst/>
            <a:gdLst/>
            <a:ahLst/>
            <a:cxnLst/>
            <a:rect l="l" t="t" r="r" b="b"/>
            <a:pathLst>
              <a:path w="1931098" h="292265">
                <a:moveTo>
                  <a:pt x="0" y="0"/>
                </a:moveTo>
                <a:lnTo>
                  <a:pt x="1931099" y="0"/>
                </a:lnTo>
                <a:lnTo>
                  <a:pt x="1931099" y="292265"/>
                </a:lnTo>
                <a:lnTo>
                  <a:pt x="0" y="292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51770" y="1669615"/>
            <a:ext cx="5131003" cy="7710963"/>
          </a:xfrm>
          <a:custGeom>
            <a:avLst/>
            <a:gdLst/>
            <a:ahLst/>
            <a:cxnLst/>
            <a:rect l="l" t="t" r="r" b="b"/>
            <a:pathLst>
              <a:path w="5131003" h="7710963">
                <a:moveTo>
                  <a:pt x="0" y="0"/>
                </a:moveTo>
                <a:lnTo>
                  <a:pt x="5131003" y="0"/>
                </a:lnTo>
                <a:lnTo>
                  <a:pt x="5131003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34278" y="860679"/>
            <a:ext cx="6947892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JASMĪNA SŪNAIKA, 18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34278" y="1651254"/>
            <a:ext cx="8507949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Dzīvesvieta: Bauska</a:t>
            </a:r>
          </a:p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Izglītības iestāde: Pilsrundāles vidusskola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34278" y="2603353"/>
            <a:ext cx="10370344" cy="428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Pieredze: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Dalība valsts līmeņa un starptautiskās politiskās konferencēs un samitos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Skolēnu pašpārvalde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Vairāku gadu ieguldījums brīvprātīgajā darbā dažādās NVO 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ERASMUS+ projektu rakstīšana / piedalīšanās</a:t>
            </a:r>
          </a:p>
          <a:p>
            <a:pPr marL="688340" lvl="1" indent="-344170" algn="l">
              <a:lnSpc>
                <a:spcPts val="3359"/>
              </a:lnSpc>
              <a:buFont typeface="Arial"/>
              <a:buChar char="•"/>
            </a:pPr>
            <a:r>
              <a:rPr lang="en-US" sz="2799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Labdarības biedrībā "Enģeļa Sirds" kā komunikācijas koordinatore, pasākumu plānotāja, video montiere un delegāte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34278" y="7104717"/>
            <a:ext cx="1037035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Stiprās puses: komunikācija, līderība - motivēšana, organizācija, kompromiss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34278" y="8184928"/>
            <a:ext cx="1037035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 moto: Bailēm nav pamata, ja esi gatavs darboties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34278" y="9213628"/>
            <a:ext cx="896112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Vēlamais amats: Nav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432" y="411432"/>
            <a:ext cx="1931098" cy="292265"/>
          </a:xfrm>
          <a:custGeom>
            <a:avLst/>
            <a:gdLst/>
            <a:ahLst/>
            <a:cxnLst/>
            <a:rect l="l" t="t" r="r" b="b"/>
            <a:pathLst>
              <a:path w="1931098" h="292265">
                <a:moveTo>
                  <a:pt x="0" y="0"/>
                </a:moveTo>
                <a:lnTo>
                  <a:pt x="1931099" y="0"/>
                </a:lnTo>
                <a:lnTo>
                  <a:pt x="1931099" y="292265"/>
                </a:lnTo>
                <a:lnTo>
                  <a:pt x="0" y="292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0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112444"/>
            <a:ext cx="5944941" cy="8145856"/>
            <a:chOff x="0" y="0"/>
            <a:chExt cx="812800" cy="11137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113712"/>
            </a:xfrm>
            <a:custGeom>
              <a:avLst/>
              <a:gdLst/>
              <a:ahLst/>
              <a:cxnLst/>
              <a:rect l="l" t="t" r="r" b="b"/>
              <a:pathLst>
                <a:path w="812800" h="1113712">
                  <a:moveTo>
                    <a:pt x="29952" y="0"/>
                  </a:moveTo>
                  <a:lnTo>
                    <a:pt x="782848" y="0"/>
                  </a:lnTo>
                  <a:cubicBezTo>
                    <a:pt x="799390" y="0"/>
                    <a:pt x="812800" y="13410"/>
                    <a:pt x="812800" y="29952"/>
                  </a:cubicBezTo>
                  <a:lnTo>
                    <a:pt x="812800" y="1083760"/>
                  </a:lnTo>
                  <a:cubicBezTo>
                    <a:pt x="812800" y="1091704"/>
                    <a:pt x="809644" y="1099322"/>
                    <a:pt x="804027" y="1104939"/>
                  </a:cubicBezTo>
                  <a:cubicBezTo>
                    <a:pt x="798410" y="1110556"/>
                    <a:pt x="790792" y="1113712"/>
                    <a:pt x="782848" y="1113712"/>
                  </a:cubicBezTo>
                  <a:lnTo>
                    <a:pt x="29952" y="1113712"/>
                  </a:lnTo>
                  <a:cubicBezTo>
                    <a:pt x="13410" y="1113712"/>
                    <a:pt x="0" y="1100302"/>
                    <a:pt x="0" y="1083760"/>
                  </a:cubicBezTo>
                  <a:lnTo>
                    <a:pt x="0" y="29952"/>
                  </a:lnTo>
                  <a:cubicBezTo>
                    <a:pt x="0" y="13410"/>
                    <a:pt x="13410" y="0"/>
                    <a:pt x="29952" y="0"/>
                  </a:cubicBezTo>
                  <a:close/>
                </a:path>
              </a:pathLst>
            </a:custGeom>
            <a:blipFill>
              <a:blip r:embed="rId4"/>
              <a:stretch>
                <a:fillRect t="-13796" b="-16527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7634278" y="717156"/>
            <a:ext cx="7225665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ESTERE PAULOVIČA, 14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34278" y="1651254"/>
            <a:ext cx="8507949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Dzīvesvieta: Skaistskalnes pag.</a:t>
            </a:r>
          </a:p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Izglītības iestāde: VISSLATVIJAS vidussskola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34278" y="2603353"/>
            <a:ext cx="10370344" cy="2609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Pieredze: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skolēnu domē(atbildīga par plakātu veidošanu)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Brīvprātīgais darbs, demokrātija sākās ģimenē 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esmu organizējusi(ka skolas domes dalībniece) pasākumu kopā ar vecāku domi.</a:t>
            </a:r>
          </a:p>
          <a:p>
            <a:pPr marL="688086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Esmu vadijusi spēles un aktivitātes skolas pasākumos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34268" y="6832606"/>
            <a:ext cx="1037035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Stiprās puses: </a:t>
            </a:r>
            <a:r>
              <a:rPr lang="en-US" sz="3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 radoša, izspalīdzoša, varu organizēt vai novadīt pasākumu, atbildīga, laba humora izjūta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34278" y="8004181"/>
            <a:ext cx="1037035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 moto: </a:t>
            </a:r>
            <a:r>
              <a:rPr lang="en-US" sz="3400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YOLO (you only live once/ tu dzīvo tikai vienu reizi)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634278" y="9175756"/>
            <a:ext cx="896112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Vēlamais amats: nav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432" y="411432"/>
            <a:ext cx="1931098" cy="292265"/>
          </a:xfrm>
          <a:custGeom>
            <a:avLst/>
            <a:gdLst/>
            <a:ahLst/>
            <a:cxnLst/>
            <a:rect l="l" t="t" r="r" b="b"/>
            <a:pathLst>
              <a:path w="1931098" h="292265">
                <a:moveTo>
                  <a:pt x="0" y="0"/>
                </a:moveTo>
                <a:lnTo>
                  <a:pt x="1931099" y="0"/>
                </a:lnTo>
                <a:lnTo>
                  <a:pt x="1931099" y="292265"/>
                </a:lnTo>
                <a:lnTo>
                  <a:pt x="0" y="292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2688615"/>
            <a:ext cx="5207945" cy="5049175"/>
          </a:xfrm>
          <a:custGeom>
            <a:avLst/>
            <a:gdLst/>
            <a:ahLst/>
            <a:cxnLst/>
            <a:rect l="l" t="t" r="r" b="b"/>
            <a:pathLst>
              <a:path w="5207945" h="5049175">
                <a:moveTo>
                  <a:pt x="0" y="0"/>
                </a:moveTo>
                <a:lnTo>
                  <a:pt x="5207945" y="0"/>
                </a:lnTo>
                <a:lnTo>
                  <a:pt x="5207945" y="5049175"/>
                </a:lnTo>
                <a:lnTo>
                  <a:pt x="0" y="50491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8419" r="-3402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34278" y="717156"/>
            <a:ext cx="7065277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SONORA PUTNIECE, 15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498499" y="1756999"/>
            <a:ext cx="6296516" cy="58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924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Dzīvesvieta: Vecumnieki</a:t>
            </a:r>
          </a:p>
          <a:p>
            <a:pPr algn="l">
              <a:lnSpc>
                <a:spcPts val="2309"/>
              </a:lnSpc>
            </a:pPr>
            <a:r>
              <a:rPr lang="en-US" sz="1924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Izglītības iestāde: Vecumnieku vidusskola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34278" y="2603353"/>
            <a:ext cx="10370344" cy="344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Pieredze: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Piedalos līdzdalības organizētos pasākumos.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Palīdzējusi organizēt pasākumus.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Brīvprātīgs darbs 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Esmu vadījusi aktivitātes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Pabeidzu Vecumnieku mūzikas skolu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Spēlēju koklētāju ansamblī</a:t>
            </a:r>
          </a:p>
          <a:p>
            <a:pPr marL="688085" lvl="1" indent="-344043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23371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Mūzikas skolas kora sastāvā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34278" y="7104717"/>
            <a:ext cx="1037035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Stiprās puses: Drosme, radošums, sadarbība,aktīva, labas uzstāšanās prasmes.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34278" y="8184928"/>
            <a:ext cx="1037035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Dzīves moto: ,,Ja gribi ko sasniegt tad celies un dari"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98499" y="9147181"/>
            <a:ext cx="896112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1">
                <a:solidFill>
                  <a:srgbClr val="23371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Vēlamais amats: Nav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2296</Words>
  <Application>Microsoft Office PowerPoint</Application>
  <PresentationFormat>Custom</PresentationFormat>
  <Paragraphs>352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Bricolage Grotesque Bold</vt:lpstr>
      <vt:lpstr>Bricolage Grotesque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JD sastāvs prezentācija 2026.pptx</dc:title>
  <cp:lastModifiedBy>Anna Svilāne</cp:lastModifiedBy>
  <cp:revision>2</cp:revision>
  <dcterms:created xsi:type="dcterms:W3CDTF">2006-08-16T00:00:00Z</dcterms:created>
  <dcterms:modified xsi:type="dcterms:W3CDTF">2026-02-06T11:40:36Z</dcterms:modified>
  <dc:identifier>DAG9uJS9Iy0</dc:identifier>
</cp:coreProperties>
</file>