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4"/>
  </p:sldMasterIdLst>
  <p:notesMasterIdLst>
    <p:notesMasterId r:id="rId20"/>
  </p:notesMasterIdLst>
  <p:sldIdLst>
    <p:sldId id="256" r:id="rId5"/>
    <p:sldId id="260" r:id="rId6"/>
    <p:sldId id="684" r:id="rId7"/>
    <p:sldId id="682" r:id="rId8"/>
    <p:sldId id="680" r:id="rId9"/>
    <p:sldId id="674" r:id="rId10"/>
    <p:sldId id="675" r:id="rId11"/>
    <p:sldId id="676" r:id="rId12"/>
    <p:sldId id="677" r:id="rId13"/>
    <p:sldId id="683" r:id="rId14"/>
    <p:sldId id="686" r:id="rId15"/>
    <p:sldId id="685" r:id="rId16"/>
    <p:sldId id="687" r:id="rId17"/>
    <p:sldId id="688" r:id="rId18"/>
    <p:sldId id="457" r:id="rId19"/>
  </p:sldIdLst>
  <p:sldSz cx="12192000" cy="6858000"/>
  <p:notesSz cx="6858000" cy="9144000"/>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Vidējs stils 2 - izcēlum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Gaišs stils 3 - izcēlums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0E3FDE45-AF77-4B5C-9715-49D594BDF05E}" styleName="Gaišs stils 1 - izcēlums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D5ABB26-0587-4C30-8999-92F81FD0307C}" styleName="Bez stila, bez režģ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Bez stila, režģa tabu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255" autoAdjust="0"/>
    <p:restoredTop sz="94660"/>
  </p:normalViewPr>
  <p:slideViewPr>
    <p:cSldViewPr snapToGrid="0">
      <p:cViewPr varScale="1">
        <p:scale>
          <a:sx n="106" d="100"/>
          <a:sy n="106" d="100"/>
        </p:scale>
        <p:origin x="117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Galvenes vietturis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v-LV"/>
          </a:p>
        </p:txBody>
      </p:sp>
      <p:sp>
        <p:nvSpPr>
          <p:cNvPr id="3" name="Datuma vietturis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CF695E-F892-46A7-981A-07486E189C89}" type="datetimeFigureOut">
              <a:rPr lang="lv-LV" smtClean="0"/>
              <a:t>25.02.2026</a:t>
            </a:fld>
            <a:endParaRPr lang="lv-LV"/>
          </a:p>
        </p:txBody>
      </p:sp>
      <p:sp>
        <p:nvSpPr>
          <p:cNvPr id="4" name="Slaida attēla vietturi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v-LV"/>
          </a:p>
        </p:txBody>
      </p:sp>
      <p:sp>
        <p:nvSpPr>
          <p:cNvPr id="5" name="Piezīmju vietturi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6" name="Kājenes vietturis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v-LV"/>
          </a:p>
        </p:txBody>
      </p:sp>
      <p:sp>
        <p:nvSpPr>
          <p:cNvPr id="7" name="Slaida numura vietturis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F95CD8-4896-4A07-9311-84FD70F7D2D7}" type="slidenum">
              <a:rPr lang="lv-LV" smtClean="0"/>
              <a:t>‹#›</a:t>
            </a:fld>
            <a:endParaRPr lang="lv-LV"/>
          </a:p>
        </p:txBody>
      </p:sp>
    </p:spTree>
    <p:extLst>
      <p:ext uri="{BB962C8B-B14F-4D97-AF65-F5344CB8AC3E}">
        <p14:creationId xmlns:p14="http://schemas.microsoft.com/office/powerpoint/2010/main" val="28840301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lv-LV"/>
          </a:p>
        </p:txBody>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43F95CD8-4896-4A07-9311-84FD70F7D2D7}" type="slidenum">
              <a:rPr lang="lv-LV" smtClean="0"/>
              <a:t>2</a:t>
            </a:fld>
            <a:endParaRPr lang="lv-LV"/>
          </a:p>
        </p:txBody>
      </p:sp>
    </p:spTree>
    <p:extLst>
      <p:ext uri="{BB962C8B-B14F-4D97-AF65-F5344CB8AC3E}">
        <p14:creationId xmlns:p14="http://schemas.microsoft.com/office/powerpoint/2010/main" val="22257909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D7F2D9-0464-FB5F-C7CC-56368F0905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93EB7C-AA36-25DA-42F8-1DBCD2599819}"/>
              </a:ext>
            </a:extLst>
          </p:cNvPr>
          <p:cNvSpPr>
            <a:spLocks noGrp="1" noRot="1" noChangeAspect="1"/>
          </p:cNvSpPr>
          <p:nvPr>
            <p:ph type="sldImg"/>
          </p:nvPr>
        </p:nvSpPr>
        <p:spPr/>
        <p:txBody>
          <a:bodyPr/>
          <a:lstStyle/>
          <a:p>
            <a:endParaRPr lang="lv-LV"/>
          </a:p>
        </p:txBody>
      </p:sp>
      <p:sp>
        <p:nvSpPr>
          <p:cNvPr id="3" name="Notes Placeholder 2">
            <a:extLst>
              <a:ext uri="{FF2B5EF4-FFF2-40B4-BE49-F238E27FC236}">
                <a16:creationId xmlns:a16="http://schemas.microsoft.com/office/drawing/2014/main" id="{553EF9FE-3EC2-6541-A572-ED299A57B5A4}"/>
              </a:ext>
            </a:extLst>
          </p:cNvPr>
          <p:cNvSpPr>
            <a:spLocks noGrp="1"/>
          </p:cNvSpPr>
          <p:nvPr>
            <p:ph type="body" idx="1"/>
          </p:nvPr>
        </p:nvSpPr>
        <p:spPr/>
        <p:txBody>
          <a:bodyPr/>
          <a:lstStyle/>
          <a:p>
            <a:endParaRPr lang="lv-LV" dirty="0"/>
          </a:p>
        </p:txBody>
      </p:sp>
      <p:sp>
        <p:nvSpPr>
          <p:cNvPr id="4" name="Slide Number Placeholder 3">
            <a:extLst>
              <a:ext uri="{FF2B5EF4-FFF2-40B4-BE49-F238E27FC236}">
                <a16:creationId xmlns:a16="http://schemas.microsoft.com/office/drawing/2014/main" id="{A249FA24-F9CF-046D-C581-E06C78E89628}"/>
              </a:ext>
            </a:extLst>
          </p:cNvPr>
          <p:cNvSpPr>
            <a:spLocks noGrp="1"/>
          </p:cNvSpPr>
          <p:nvPr>
            <p:ph type="sldNum" sz="quarter" idx="5"/>
          </p:nvPr>
        </p:nvSpPr>
        <p:spPr/>
        <p:txBody>
          <a:bodyPr/>
          <a:lstStyle/>
          <a:p>
            <a:fld id="{43F95CD8-4896-4A07-9311-84FD70F7D2D7}" type="slidenum">
              <a:rPr lang="lv-LV" smtClean="0"/>
              <a:t>3</a:t>
            </a:fld>
            <a:endParaRPr lang="lv-LV"/>
          </a:p>
        </p:txBody>
      </p:sp>
    </p:spTree>
    <p:extLst>
      <p:ext uri="{BB962C8B-B14F-4D97-AF65-F5344CB8AC3E}">
        <p14:creationId xmlns:p14="http://schemas.microsoft.com/office/powerpoint/2010/main" val="31110180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43F95CD8-4896-4A07-9311-84FD70F7D2D7}" type="slidenum">
              <a:rPr lang="lv-LV" smtClean="0"/>
              <a:t>6</a:t>
            </a:fld>
            <a:endParaRPr lang="lv-LV"/>
          </a:p>
        </p:txBody>
      </p:sp>
    </p:spTree>
    <p:extLst>
      <p:ext uri="{BB962C8B-B14F-4D97-AF65-F5344CB8AC3E}">
        <p14:creationId xmlns:p14="http://schemas.microsoft.com/office/powerpoint/2010/main" val="21510926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2301923" y="1122363"/>
            <a:ext cx="7588155" cy="2621154"/>
          </a:xfrm>
        </p:spPr>
        <p:txBody>
          <a:bodyPr anchor="b">
            <a:normAutofit/>
          </a:bodyPr>
          <a:lstStyle>
            <a:lvl1pPr algn="ctr">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301923" y="3843708"/>
            <a:ext cx="7588155" cy="1414091"/>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C128FA71-3A18-48C0-980F-4B68F7F63042}" type="datetime1">
              <a:rPr lang="en-US" smtClean="0"/>
              <a:t>2/25/2026</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40499146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E956D-CB73-C986-F100-46487310D11E}"/>
              </a:ext>
            </a:extLst>
          </p:cNvPr>
          <p:cNvSpPr>
            <a:spLocks noGrp="1"/>
          </p:cNvSpPr>
          <p:nvPr>
            <p:ph type="title"/>
          </p:nvPr>
        </p:nvSpPr>
        <p:spPr>
          <a:xfrm>
            <a:off x="612648" y="548640"/>
            <a:ext cx="10515600" cy="1132258"/>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423E6A-A07C-BF0D-EA30-9A8A854E48F1}"/>
              </a:ext>
            </a:extLst>
          </p:cNvPr>
          <p:cNvSpPr>
            <a:spLocks noGrp="1"/>
          </p:cNvSpPr>
          <p:nvPr>
            <p:ph type="body" orient="vert" idx="1"/>
          </p:nvPr>
        </p:nvSpPr>
        <p:spPr>
          <a:xfrm>
            <a:off x="612648" y="1680898"/>
            <a:ext cx="10515600" cy="44960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C9908-8F95-8DFC-72CC-158552B56735}"/>
              </a:ext>
            </a:extLst>
          </p:cNvPr>
          <p:cNvSpPr>
            <a:spLocks noGrp="1"/>
          </p:cNvSpPr>
          <p:nvPr>
            <p:ph type="dt" sz="half" idx="10"/>
          </p:nvPr>
        </p:nvSpPr>
        <p:spPr/>
        <p:txBody>
          <a:bodyPr/>
          <a:lstStyle/>
          <a:p>
            <a:fld id="{7104EDB3-C0E8-45F8-9E1D-1B6C8D1880C0}" type="datetime1">
              <a:rPr lang="en-US" smtClean="0"/>
              <a:t>2/25/2026</a:t>
            </a:fld>
            <a:endParaRPr lang="en-US"/>
          </a:p>
        </p:txBody>
      </p:sp>
      <p:sp>
        <p:nvSpPr>
          <p:cNvPr id="5" name="Footer Placeholder 4">
            <a:extLst>
              <a:ext uri="{FF2B5EF4-FFF2-40B4-BE49-F238E27FC236}">
                <a16:creationId xmlns:a16="http://schemas.microsoft.com/office/drawing/2014/main" id="{2C26C9BE-9060-50CB-2BB7-07307FF89A7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84A835B-97D3-BC22-F0B8-4986D463627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6188617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5B0252-346C-F6F4-3642-19F571550D45}"/>
              </a:ext>
            </a:extLst>
          </p:cNvPr>
          <p:cNvSpPr>
            <a:spLocks noGrp="1"/>
          </p:cNvSpPr>
          <p:nvPr>
            <p:ph type="title" orient="vert"/>
          </p:nvPr>
        </p:nvSpPr>
        <p:spPr>
          <a:xfrm>
            <a:off x="9634888" y="578497"/>
            <a:ext cx="2047037" cy="5598466"/>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798DA36-7351-9D6A-518B-678AB8A507D3}"/>
              </a:ext>
            </a:extLst>
          </p:cNvPr>
          <p:cNvSpPr>
            <a:spLocks noGrp="1"/>
          </p:cNvSpPr>
          <p:nvPr>
            <p:ph type="body" orient="vert" idx="1"/>
          </p:nvPr>
        </p:nvSpPr>
        <p:spPr>
          <a:xfrm>
            <a:off x="838200" y="578497"/>
            <a:ext cx="8796688" cy="55984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846BDFF-D746-836C-04B8-CA89AD5D1466}"/>
              </a:ext>
            </a:extLst>
          </p:cNvPr>
          <p:cNvSpPr>
            <a:spLocks noGrp="1"/>
          </p:cNvSpPr>
          <p:nvPr>
            <p:ph type="dt" sz="half" idx="10"/>
          </p:nvPr>
        </p:nvSpPr>
        <p:spPr/>
        <p:txBody>
          <a:bodyPr/>
          <a:lstStyle/>
          <a:p>
            <a:fld id="{9CF0EC4B-54ED-4041-B552-9BA760FA3DBA}" type="datetime1">
              <a:rPr lang="en-US" smtClean="0"/>
              <a:t>2/25/2026</a:t>
            </a:fld>
            <a:endParaRPr lang="en-US"/>
          </a:p>
        </p:txBody>
      </p:sp>
      <p:sp>
        <p:nvSpPr>
          <p:cNvPr id="5" name="Footer Placeholder 4">
            <a:extLst>
              <a:ext uri="{FF2B5EF4-FFF2-40B4-BE49-F238E27FC236}">
                <a16:creationId xmlns:a16="http://schemas.microsoft.com/office/drawing/2014/main" id="{919AA929-A9E6-FF9C-0C59-177F892D6A6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316D893-7E81-90DC-4139-7687B39C3AC8}"/>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7198058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itle Slide with Image">
    <p:spTree>
      <p:nvGrpSpPr>
        <p:cNvPr id="1" name=""/>
        <p:cNvGrpSpPr/>
        <p:nvPr/>
      </p:nvGrpSpPr>
      <p:grpSpPr>
        <a:xfrm>
          <a:off x="0" y="0"/>
          <a:ext cx="0" cy="0"/>
          <a:chOff x="0" y="0"/>
          <a:chExt cx="0" cy="0"/>
        </a:xfrm>
      </p:grpSpPr>
      <p:sp>
        <p:nvSpPr>
          <p:cNvPr id="32" name="Picture Placeholder 31"/>
          <p:cNvSpPr>
            <a:spLocks noGrp="1"/>
          </p:cNvSpPr>
          <p:nvPr>
            <p:ph type="pic" sz="quarter" idx="12"/>
          </p:nvPr>
        </p:nvSpPr>
        <p:spPr>
          <a:xfrm>
            <a:off x="86715" y="86714"/>
            <a:ext cx="12018572" cy="6684572"/>
          </a:xfrm>
          <a:solidFill>
            <a:schemeClr val="bg1">
              <a:lumMod val="85000"/>
            </a:schemeClr>
          </a:solidFill>
        </p:spPr>
        <p:txBody>
          <a:bodyPr lIns="360000" tIns="360000" rtlCol="0">
            <a:noAutofit/>
          </a:bodyPr>
          <a:lstStyle>
            <a:lvl1pPr marL="0" indent="0">
              <a:buNone/>
              <a:defRPr sz="1100" i="1">
                <a:latin typeface="Times New Roman" panose="02020603050405020304" pitchFamily="18" charset="0"/>
                <a:cs typeface="Times New Roman" panose="02020603050405020304" pitchFamily="18" charset="0"/>
              </a:defRPr>
            </a:lvl1pPr>
          </a:lstStyle>
          <a:p>
            <a:pPr lvl="0"/>
            <a:r>
              <a:rPr lang="en-US" noProof="0"/>
              <a:t>Click icon to add picture</a:t>
            </a:r>
            <a:endParaRPr lang="en-ZA" noProof="0" dirty="0"/>
          </a:p>
        </p:txBody>
      </p:sp>
      <p:sp>
        <p:nvSpPr>
          <p:cNvPr id="2" name="Title 1"/>
          <p:cNvSpPr>
            <a:spLocks noGrp="1"/>
          </p:cNvSpPr>
          <p:nvPr>
            <p:ph type="ctrTitle"/>
          </p:nvPr>
        </p:nvSpPr>
        <p:spPr>
          <a:xfrm>
            <a:off x="0" y="1768422"/>
            <a:ext cx="6840000" cy="2387600"/>
          </a:xfrm>
          <a:solidFill>
            <a:schemeClr val="tx1">
              <a:alpha val="80000"/>
            </a:schemeClr>
          </a:solidFill>
        </p:spPr>
        <p:txBody>
          <a:bodyPr lIns="432000" rIns="432000" bIns="144000" anchor="b"/>
          <a:lstStyle>
            <a:lvl1pPr algn="l">
              <a:defRPr sz="4200" spc="-150">
                <a:solidFill>
                  <a:schemeClr val="bg1"/>
                </a:solidFill>
              </a:defRPr>
            </a:lvl1pPr>
          </a:lstStyle>
          <a:p>
            <a:r>
              <a:rPr lang="en-US"/>
              <a:t>Click to edit Master title style</a:t>
            </a:r>
            <a:endParaRPr lang="en-ZA" dirty="0"/>
          </a:p>
        </p:txBody>
      </p:sp>
      <p:sp>
        <p:nvSpPr>
          <p:cNvPr id="3" name="Subtitle 2"/>
          <p:cNvSpPr>
            <a:spLocks noGrp="1"/>
          </p:cNvSpPr>
          <p:nvPr>
            <p:ph type="subTitle" idx="1"/>
          </p:nvPr>
        </p:nvSpPr>
        <p:spPr>
          <a:xfrm>
            <a:off x="0" y="4153578"/>
            <a:ext cx="6840000" cy="936000"/>
          </a:xfrm>
          <a:solidFill>
            <a:schemeClr val="tx1">
              <a:alpha val="90000"/>
            </a:schemeClr>
          </a:solidFill>
        </p:spPr>
        <p:txBody>
          <a:bodyPr lIns="432000" tIns="144000"/>
          <a:lstStyle>
            <a:lvl1pPr marL="0" indent="0" algn="l">
              <a:buNone/>
              <a:defRPr sz="2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dirty="0"/>
          </a:p>
        </p:txBody>
      </p:sp>
    </p:spTree>
    <p:extLst>
      <p:ext uri="{BB962C8B-B14F-4D97-AF65-F5344CB8AC3E}">
        <p14:creationId xmlns:p14="http://schemas.microsoft.com/office/powerpoint/2010/main" val="17824057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51C1210E-201E-4473-82AC-2466F5386C38}" type="datetime1">
              <a:rPr lang="en-US" smtClean="0"/>
              <a:t>2/25/2026</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7839998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D06AF-EF87-8489-2C82-DEB90B7EFE0C}"/>
              </a:ext>
            </a:extLst>
          </p:cNvPr>
          <p:cNvSpPr>
            <a:spLocks noGrp="1"/>
          </p:cNvSpPr>
          <p:nvPr>
            <p:ph type="title"/>
          </p:nvPr>
        </p:nvSpPr>
        <p:spPr>
          <a:xfrm>
            <a:off x="603381" y="553616"/>
            <a:ext cx="8273140" cy="4008859"/>
          </a:xfrm>
        </p:spPr>
        <p:txBody>
          <a:bodyPr anchor="t">
            <a:normAutofit/>
          </a:bodyPr>
          <a:lstStyle>
            <a:lvl1pPr>
              <a:defRPr sz="5400" cap="all"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08E5678-CA38-1318-9EA2-5E0A4F9A59BA}"/>
              </a:ext>
            </a:extLst>
          </p:cNvPr>
          <p:cNvSpPr>
            <a:spLocks noGrp="1"/>
          </p:cNvSpPr>
          <p:nvPr>
            <p:ph type="body" idx="1"/>
          </p:nvPr>
        </p:nvSpPr>
        <p:spPr>
          <a:xfrm>
            <a:off x="603380" y="4589463"/>
            <a:ext cx="8273140" cy="1384617"/>
          </a:xfrm>
        </p:spPr>
        <p:txBody>
          <a:bodyPr anchor="b">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E99186-7E5A-60AF-DE69-5C7DA71611AB}"/>
              </a:ext>
            </a:extLst>
          </p:cNvPr>
          <p:cNvSpPr>
            <a:spLocks noGrp="1"/>
          </p:cNvSpPr>
          <p:nvPr>
            <p:ph type="dt" sz="half" idx="10"/>
          </p:nvPr>
        </p:nvSpPr>
        <p:spPr/>
        <p:txBody>
          <a:bodyPr/>
          <a:lstStyle/>
          <a:p>
            <a:fld id="{B01EA198-6CAB-4B8F-B93F-1F9C8C4B6CE7}" type="datetime1">
              <a:rPr lang="en-US" smtClean="0"/>
              <a:t>2/25/2026</a:t>
            </a:fld>
            <a:endParaRPr lang="en-US"/>
          </a:p>
        </p:txBody>
      </p:sp>
      <p:sp>
        <p:nvSpPr>
          <p:cNvPr id="5" name="Footer Placeholder 4">
            <a:extLst>
              <a:ext uri="{FF2B5EF4-FFF2-40B4-BE49-F238E27FC236}">
                <a16:creationId xmlns:a16="http://schemas.microsoft.com/office/drawing/2014/main" id="{82FA13D1-1FBA-E820-323B-77B41F1A665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B39BE85-85F6-4636-C651-D87CC969A49E}"/>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5637017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48640"/>
            <a:ext cx="10741152" cy="1132258"/>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2E861E-DFBA-B4AA-9356-CDE3D3F57C04}"/>
              </a:ext>
            </a:extLst>
          </p:cNvPr>
          <p:cNvSpPr>
            <a:spLocks noGrp="1"/>
          </p:cNvSpPr>
          <p:nvPr>
            <p:ph sz="half" idx="1"/>
          </p:nvPr>
        </p:nvSpPr>
        <p:spPr>
          <a:xfrm>
            <a:off x="612648"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451D7538-EC5A-3EE7-176F-A58920C5079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CA06041F-4525-44D5-AA4F-332294BF1F56}" type="datetime1">
              <a:rPr lang="en-US" smtClean="0"/>
              <a:t>2/25/2026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9213354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609600" y="547396"/>
            <a:ext cx="10745788" cy="1143292"/>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609600" y="1685735"/>
            <a:ext cx="5157787"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DA52B0-7419-A946-4523-6D34BCAD26D1}"/>
              </a:ext>
            </a:extLst>
          </p:cNvPr>
          <p:cNvSpPr>
            <a:spLocks noGrp="1"/>
          </p:cNvSpPr>
          <p:nvPr>
            <p:ph sz="half" idx="2"/>
          </p:nvPr>
        </p:nvSpPr>
        <p:spPr>
          <a:xfrm>
            <a:off x="609600" y="2386894"/>
            <a:ext cx="5157787" cy="3765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172200" y="1685735"/>
            <a:ext cx="5183188"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BAE980-E611-98B5-04E9-DE4584B0E33F}"/>
              </a:ext>
            </a:extLst>
          </p:cNvPr>
          <p:cNvSpPr>
            <a:spLocks noGrp="1"/>
          </p:cNvSpPr>
          <p:nvPr>
            <p:ph sz="quarter" idx="4"/>
          </p:nvPr>
        </p:nvSpPr>
        <p:spPr>
          <a:xfrm>
            <a:off x="6172199" y="2386894"/>
            <a:ext cx="5183189" cy="3765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F9557091-BBDF-4EB9-BA6B-2BB67AC4FC0F}" type="datetime1">
              <a:rPr lang="en-US" smtClean="0"/>
              <a:t>2/25/2026</a:t>
            </a:fld>
            <a:endParaRPr lang="en-US"/>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4548507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fld id="{2D6B226B-77A6-410C-9796-083F278E0125}" type="datetime1">
              <a:rPr lang="en-US" smtClean="0"/>
              <a:t>2/25/2026</a:t>
            </a:fld>
            <a:endParaRPr lang="en-US"/>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9464030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A23A578B-D289-4C40-8593-3D356C49DA58}" type="datetime1">
              <a:rPr lang="en-US" smtClean="0"/>
              <a:t>2/25/2026</a:t>
            </a:fld>
            <a:endParaRPr lang="en-US"/>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733320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597160" y="553616"/>
            <a:ext cx="3595634" cy="1757505"/>
          </a:xfrm>
        </p:spPr>
        <p:txBody>
          <a:bodyPr anchor="t">
            <a:normAutofit/>
          </a:bodyPr>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134708" y="553616"/>
            <a:ext cx="6279741" cy="548640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597160" y="2311121"/>
            <a:ext cx="3595634" cy="3728895"/>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713DFAE3-14DB-48A7-A80F-80DDB072CE3D}" type="datetime1">
              <a:rPr lang="en-US" smtClean="0"/>
              <a:t>2/25/2026</a:t>
            </a:fld>
            <a:endParaRPr lang="en-US"/>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4378572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594360" y="557784"/>
            <a:ext cx="3595634" cy="2212313"/>
          </a:xfrm>
        </p:spPr>
        <p:txBody>
          <a:bodyPr anchor="t">
            <a:normAutofit/>
          </a:bodyPr>
          <a:lstStyle>
            <a:lvl1pPr>
              <a:defRPr sz="28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571C769-CEC8-962A-01E6-15B0E056791E}"/>
              </a:ext>
            </a:extLst>
          </p:cNvPr>
          <p:cNvSpPr>
            <a:spLocks noGrp="1"/>
          </p:cNvSpPr>
          <p:nvPr>
            <p:ph type="pic" idx="1"/>
          </p:nvPr>
        </p:nvSpPr>
        <p:spPr>
          <a:xfrm>
            <a:off x="5063319" y="657103"/>
            <a:ext cx="6483687" cy="555590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609601" y="2826137"/>
            <a:ext cx="3585586" cy="3434638"/>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92C5EAEF-6478-4102-8F5D-A5FE9FC97ACB}" type="datetime1">
              <a:rPr lang="en-US" smtClean="0"/>
              <a:t>2/25/2026</a:t>
            </a:fld>
            <a:endParaRPr lang="en-US"/>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9981901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612648" y="548640"/>
            <a:ext cx="10653578" cy="1132258"/>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612647" y="1715532"/>
            <a:ext cx="10653579" cy="4593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137160" y="6453002"/>
            <a:ext cx="3494314" cy="365125"/>
          </a:xfrm>
          <a:prstGeom prst="rect">
            <a:avLst/>
          </a:prstGeom>
        </p:spPr>
        <p:txBody>
          <a:bodyPr vert="horz" lIns="91440" tIns="45720" rIns="91440" bIns="45720" rtlCol="0" anchor="ctr"/>
          <a:lstStyle>
            <a:lvl1pPr algn="l">
              <a:defRPr sz="900">
                <a:solidFill>
                  <a:schemeClr val="tx1"/>
                </a:solidFill>
              </a:defRPr>
            </a:lvl1pPr>
          </a:lstStyle>
          <a:p>
            <a:fld id="{67F45AC6-C491-4585-A584-9CE2AF7D5500}" type="datetime1">
              <a:rPr lang="en-US" smtClean="0"/>
              <a:t>2/25/2026</a:t>
            </a:fld>
            <a:endParaRPr lang="en-US"/>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8876521" y="6453002"/>
            <a:ext cx="2805405" cy="365125"/>
          </a:xfrm>
          <a:prstGeom prst="rect">
            <a:avLst/>
          </a:prstGeom>
        </p:spPr>
        <p:txBody>
          <a:bodyPr vert="horz" lIns="91440" tIns="45720" rIns="91440" bIns="45720" rtlCol="0" anchor="ctr"/>
          <a:lstStyle>
            <a:lvl1pPr algn="r">
              <a:defRPr sz="9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632162" y="6453002"/>
            <a:ext cx="429207" cy="365125"/>
          </a:xfrm>
          <a:prstGeom prst="rect">
            <a:avLst/>
          </a:prstGeom>
        </p:spPr>
        <p:txBody>
          <a:bodyPr vert="horz" lIns="91440" tIns="45720" rIns="91440" bIns="45720" rtlCol="0" anchor="ctr"/>
          <a:lstStyle>
            <a:lvl1pPr algn="r">
              <a:defRPr sz="900">
                <a:solidFill>
                  <a:schemeClr val="tx1"/>
                </a:solidFill>
              </a:defRPr>
            </a:lvl1pPr>
          </a:lstStyle>
          <a:p>
            <a:fld id="{CC057153-B650-4DEB-B370-79DDCFDCE934}" type="slidenum">
              <a:rPr lang="en-US" smtClean="0"/>
              <a:t>‹#›</a:t>
            </a:fld>
            <a:endParaRPr lang="en-US"/>
          </a:p>
        </p:txBody>
      </p:sp>
    </p:spTree>
    <p:extLst>
      <p:ext uri="{BB962C8B-B14F-4D97-AF65-F5344CB8AC3E}">
        <p14:creationId xmlns:p14="http://schemas.microsoft.com/office/powerpoint/2010/main" val="83354432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89" r:id="rId6"/>
    <p:sldLayoutId id="2147483685" r:id="rId7"/>
    <p:sldLayoutId id="2147483686" r:id="rId8"/>
    <p:sldLayoutId id="2147483687" r:id="rId9"/>
    <p:sldLayoutId id="2147483688" r:id="rId10"/>
    <p:sldLayoutId id="2147483690" r:id="rId11"/>
    <p:sldLayoutId id="2147483697" r:id="rId12"/>
  </p:sldLayoutIdLst>
  <p:hf sldNum="0" hdr="0" ft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mailto:dace.platonova@bauskasnovads.lv" TargetMode="External"/><Relationship Id="rId2" Type="http://schemas.openxmlformats.org/officeDocument/2006/relationships/image" Target="../media/image1.jpe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19"/>
          <p:cNvPicPr>
            <a:picLocks noGrp="1" noChangeAspect="1"/>
          </p:cNvPicPr>
          <p:nvPr>
            <p:ph type="pic" sz="quarter" idx="12"/>
          </p:nvPr>
        </p:nvPicPr>
        <p:blipFill>
          <a:blip r:embed="rId2"/>
          <a:srcRect t="36975"/>
          <a:stretch>
            <a:fillRect/>
          </a:stretch>
        </p:blipFill>
        <p:spPr>
          <a:xfrm>
            <a:off x="-47625" y="0"/>
            <a:ext cx="12287250" cy="5246688"/>
          </a:xfrm>
        </p:spPr>
      </p:pic>
      <p:sp>
        <p:nvSpPr>
          <p:cNvPr id="6" name="Title 5"/>
          <p:cNvSpPr>
            <a:spLocks noGrp="1"/>
          </p:cNvSpPr>
          <p:nvPr>
            <p:ph type="ctrTitle"/>
          </p:nvPr>
        </p:nvSpPr>
        <p:spPr>
          <a:xfrm>
            <a:off x="-47625" y="1695450"/>
            <a:ext cx="12287250" cy="1793875"/>
          </a:xfrm>
          <a:solidFill>
            <a:srgbClr val="2C5884">
              <a:alpha val="80000"/>
            </a:srgbClr>
          </a:solidFill>
        </p:spPr>
        <p:txBody>
          <a:bodyPr rtlCol="0">
            <a:noAutofit/>
          </a:bodyPr>
          <a:lstStyle/>
          <a:p>
            <a:pPr algn="ctr" fontAlgn="auto">
              <a:spcAft>
                <a:spcPts val="0"/>
              </a:spcAft>
              <a:defRPr/>
            </a:pPr>
            <a:br>
              <a:rPr lang="lv-LV" sz="4800" b="1" noProof="0" dirty="0">
                <a:solidFill>
                  <a:schemeClr val="bg1">
                    <a:lumMod val="85000"/>
                  </a:schemeClr>
                </a:solidFill>
              </a:rPr>
            </a:br>
            <a:br>
              <a:rPr lang="lv-LV" sz="4800" b="1" noProof="0" dirty="0">
                <a:solidFill>
                  <a:schemeClr val="bg1">
                    <a:lumMod val="85000"/>
                  </a:schemeClr>
                </a:solidFill>
              </a:rPr>
            </a:br>
            <a:br>
              <a:rPr lang="lv-LV" sz="4300" noProof="0" dirty="0">
                <a:solidFill>
                  <a:srgbClr val="2C5884"/>
                </a:solidFill>
              </a:rPr>
            </a:br>
            <a:r>
              <a:rPr lang="lv-LV" sz="4400" b="1" noProof="0" dirty="0">
                <a:solidFill>
                  <a:schemeClr val="bg1">
                    <a:lumMod val="85000"/>
                  </a:schemeClr>
                </a:solidFill>
                <a:latin typeface="Calibri Light" panose="020F0302020204030204" pitchFamily="34" charset="0"/>
                <a:cs typeface="Calibri Light" panose="020F0302020204030204" pitchFamily="34" charset="0"/>
              </a:rPr>
              <a:t>BAUSKAS NOVADA </a:t>
            </a:r>
            <a:br>
              <a:rPr lang="lv-LV" sz="4400" b="1" noProof="0" dirty="0">
                <a:solidFill>
                  <a:schemeClr val="bg1">
                    <a:lumMod val="85000"/>
                  </a:schemeClr>
                </a:solidFill>
                <a:latin typeface="Calibri Light" panose="020F0302020204030204" pitchFamily="34" charset="0"/>
                <a:cs typeface="Calibri Light" panose="020F0302020204030204" pitchFamily="34" charset="0"/>
              </a:rPr>
            </a:br>
            <a:r>
              <a:rPr lang="lv-LV" sz="4400" b="1" noProof="0" dirty="0">
                <a:solidFill>
                  <a:schemeClr val="bg1">
                    <a:lumMod val="85000"/>
                  </a:schemeClr>
                </a:solidFill>
                <a:latin typeface="Calibri Light" panose="020F0302020204030204" pitchFamily="34" charset="0"/>
                <a:cs typeface="Calibri Light" panose="020F0302020204030204" pitchFamily="34" charset="0"/>
              </a:rPr>
              <a:t>TERITORIJAS PLĀNOJUM</a:t>
            </a:r>
            <a:r>
              <a:rPr lang="lv-LV" sz="4400" noProof="0" dirty="0">
                <a:solidFill>
                  <a:schemeClr val="bg1">
                    <a:lumMod val="85000"/>
                  </a:schemeClr>
                </a:solidFill>
                <a:latin typeface="Calibri Light" panose="020F0302020204030204" pitchFamily="34" charset="0"/>
                <a:cs typeface="Calibri Light" panose="020F0302020204030204" pitchFamily="34" charset="0"/>
              </a:rPr>
              <a:t>A</a:t>
            </a:r>
            <a:r>
              <a:rPr lang="lv-LV" sz="4400" b="1" noProof="0" dirty="0">
                <a:solidFill>
                  <a:schemeClr val="bg1">
                    <a:lumMod val="85000"/>
                  </a:schemeClr>
                </a:solidFill>
                <a:latin typeface="Calibri Light" panose="020F0302020204030204" pitchFamily="34" charset="0"/>
                <a:cs typeface="Calibri Light" panose="020F0302020204030204" pitchFamily="34" charset="0"/>
              </a:rPr>
              <a:t> IZSTRĀDE</a:t>
            </a:r>
            <a:endParaRPr lang="lv-LV" sz="4300" noProof="0" dirty="0">
              <a:solidFill>
                <a:srgbClr val="2C5884"/>
              </a:solidFill>
              <a:latin typeface="Calibri Light" panose="020F0302020204030204" pitchFamily="34" charset="0"/>
              <a:cs typeface="Calibri Light" panose="020F0302020204030204" pitchFamily="34" charset="0"/>
            </a:endParaRPr>
          </a:p>
        </p:txBody>
      </p:sp>
      <p:sp>
        <p:nvSpPr>
          <p:cNvPr id="25604" name="Subtitle 6"/>
          <p:cNvSpPr>
            <a:spLocks noGrp="1"/>
          </p:cNvSpPr>
          <p:nvPr>
            <p:ph type="subTitle" idx="1"/>
          </p:nvPr>
        </p:nvSpPr>
        <p:spPr>
          <a:xfrm>
            <a:off x="-47625" y="3489325"/>
            <a:ext cx="12287250" cy="1185863"/>
          </a:xfrm>
          <a:solidFill>
            <a:schemeClr val="bg1">
              <a:alpha val="90195"/>
            </a:schemeClr>
          </a:solidFill>
        </p:spPr>
        <p:txBody>
          <a:bodyPr>
            <a:normAutofit/>
          </a:bodyPr>
          <a:lstStyle/>
          <a:p>
            <a:pPr algn="ctr"/>
            <a:endParaRPr lang="lv-LV" sz="1800" noProof="0" dirty="0">
              <a:solidFill>
                <a:schemeClr val="tx1"/>
              </a:solidFill>
            </a:endParaRPr>
          </a:p>
          <a:p>
            <a:pPr algn="ctr"/>
            <a:r>
              <a:rPr lang="lv-LV" sz="1800" noProof="0" dirty="0">
                <a:solidFill>
                  <a:schemeClr val="tx1"/>
                </a:solidFill>
              </a:rPr>
              <a:t>25.02.2026., plkst.17:00, Vecumnieku tautas nams, Bauskas novads</a:t>
            </a:r>
          </a:p>
        </p:txBody>
      </p:sp>
      <p:pic>
        <p:nvPicPr>
          <p:cNvPr id="25607"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14575" y="5529263"/>
            <a:ext cx="1185863" cy="118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Grupa93 | Riga">
            <a:extLst>
              <a:ext uri="{FF2B5EF4-FFF2-40B4-BE49-F238E27FC236}">
                <a16:creationId xmlns:a16="http://schemas.microsoft.com/office/drawing/2014/main" id="{F0D520B3-7EA7-F252-389D-2D580D9013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7569" y="5529263"/>
            <a:ext cx="1185863" cy="118586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1"/>
          <p:cNvSpPr txBox="1">
            <a:spLocks noChangeArrowheads="1"/>
          </p:cNvSpPr>
          <p:nvPr/>
        </p:nvSpPr>
        <p:spPr bwMode="auto">
          <a:xfrm>
            <a:off x="3732213" y="5794375"/>
            <a:ext cx="1735137"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Light" pitchFamily="34" charset="0"/>
              </a:defRPr>
            </a:lvl1pPr>
            <a:lvl2pPr marL="742950" indent="-285750">
              <a:defRPr>
                <a:solidFill>
                  <a:schemeClr val="tx1"/>
                </a:solidFill>
                <a:latin typeface="Calibri Light" pitchFamily="34" charset="0"/>
              </a:defRPr>
            </a:lvl2pPr>
            <a:lvl3pPr marL="1143000" indent="-228600">
              <a:defRPr>
                <a:solidFill>
                  <a:schemeClr val="tx1"/>
                </a:solidFill>
                <a:latin typeface="Calibri Light" pitchFamily="34" charset="0"/>
              </a:defRPr>
            </a:lvl3pPr>
            <a:lvl4pPr marL="1600200" indent="-228600">
              <a:defRPr>
                <a:solidFill>
                  <a:schemeClr val="tx1"/>
                </a:solidFill>
                <a:latin typeface="Calibri Light" pitchFamily="34" charset="0"/>
              </a:defRPr>
            </a:lvl4pPr>
            <a:lvl5pPr marL="2057400" indent="-228600">
              <a:defRPr>
                <a:solidFill>
                  <a:schemeClr val="tx1"/>
                </a:solidFill>
                <a:latin typeface="Calibri Light" pitchFamily="34" charset="0"/>
              </a:defRPr>
            </a:lvl5pPr>
            <a:lvl6pPr marL="2514600" indent="-228600" fontAlgn="base">
              <a:spcBef>
                <a:spcPct val="0"/>
              </a:spcBef>
              <a:spcAft>
                <a:spcPct val="0"/>
              </a:spcAft>
              <a:defRPr>
                <a:solidFill>
                  <a:schemeClr val="tx1"/>
                </a:solidFill>
                <a:latin typeface="Calibri Light" pitchFamily="34" charset="0"/>
              </a:defRPr>
            </a:lvl6pPr>
            <a:lvl7pPr marL="2971800" indent="-228600" fontAlgn="base">
              <a:spcBef>
                <a:spcPct val="0"/>
              </a:spcBef>
              <a:spcAft>
                <a:spcPct val="0"/>
              </a:spcAft>
              <a:defRPr>
                <a:solidFill>
                  <a:schemeClr val="tx1"/>
                </a:solidFill>
                <a:latin typeface="Calibri Light" pitchFamily="34" charset="0"/>
              </a:defRPr>
            </a:lvl7pPr>
            <a:lvl8pPr marL="3429000" indent="-228600" fontAlgn="base">
              <a:spcBef>
                <a:spcPct val="0"/>
              </a:spcBef>
              <a:spcAft>
                <a:spcPct val="0"/>
              </a:spcAft>
              <a:defRPr>
                <a:solidFill>
                  <a:schemeClr val="tx1"/>
                </a:solidFill>
                <a:latin typeface="Calibri Light" pitchFamily="34" charset="0"/>
              </a:defRPr>
            </a:lvl8pPr>
            <a:lvl9pPr marL="3886200" indent="-228600" fontAlgn="base">
              <a:spcBef>
                <a:spcPct val="0"/>
              </a:spcBef>
              <a:spcAft>
                <a:spcPct val="0"/>
              </a:spcAft>
              <a:defRPr>
                <a:solidFill>
                  <a:schemeClr val="tx1"/>
                </a:solidFill>
                <a:latin typeface="Calibri Light" pitchFamily="34" charset="0"/>
              </a:defRPr>
            </a:lvl9pPr>
          </a:lstStyle>
          <a:p>
            <a:r>
              <a:rPr lang="lv-LV" sz="1600" noProof="0" dirty="0"/>
              <a:t>Bauskas novada pašvaldība</a:t>
            </a:r>
          </a:p>
        </p:txBody>
      </p:sp>
      <p:sp>
        <p:nvSpPr>
          <p:cNvPr id="3" name="TextBox 11">
            <a:extLst>
              <a:ext uri="{FF2B5EF4-FFF2-40B4-BE49-F238E27FC236}">
                <a16:creationId xmlns:a16="http://schemas.microsoft.com/office/drawing/2014/main" id="{37BC94FF-1213-A362-869E-6095E594251D}"/>
              </a:ext>
            </a:extLst>
          </p:cNvPr>
          <p:cNvSpPr txBox="1">
            <a:spLocks noChangeArrowheads="1"/>
          </p:cNvSpPr>
          <p:nvPr/>
        </p:nvSpPr>
        <p:spPr bwMode="auto">
          <a:xfrm>
            <a:off x="8223149" y="5794375"/>
            <a:ext cx="1735137"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Light" pitchFamily="34" charset="0"/>
              </a:defRPr>
            </a:lvl1pPr>
            <a:lvl2pPr marL="742950" indent="-285750">
              <a:defRPr>
                <a:solidFill>
                  <a:schemeClr val="tx1"/>
                </a:solidFill>
                <a:latin typeface="Calibri Light" pitchFamily="34" charset="0"/>
              </a:defRPr>
            </a:lvl2pPr>
            <a:lvl3pPr marL="1143000" indent="-228600">
              <a:defRPr>
                <a:solidFill>
                  <a:schemeClr val="tx1"/>
                </a:solidFill>
                <a:latin typeface="Calibri Light" pitchFamily="34" charset="0"/>
              </a:defRPr>
            </a:lvl3pPr>
            <a:lvl4pPr marL="1600200" indent="-228600">
              <a:defRPr>
                <a:solidFill>
                  <a:schemeClr val="tx1"/>
                </a:solidFill>
                <a:latin typeface="Calibri Light" pitchFamily="34" charset="0"/>
              </a:defRPr>
            </a:lvl4pPr>
            <a:lvl5pPr marL="2057400" indent="-228600">
              <a:defRPr>
                <a:solidFill>
                  <a:schemeClr val="tx1"/>
                </a:solidFill>
                <a:latin typeface="Calibri Light" pitchFamily="34" charset="0"/>
              </a:defRPr>
            </a:lvl5pPr>
            <a:lvl6pPr marL="2514600" indent="-228600" fontAlgn="base">
              <a:spcBef>
                <a:spcPct val="0"/>
              </a:spcBef>
              <a:spcAft>
                <a:spcPct val="0"/>
              </a:spcAft>
              <a:defRPr>
                <a:solidFill>
                  <a:schemeClr val="tx1"/>
                </a:solidFill>
                <a:latin typeface="Calibri Light" pitchFamily="34" charset="0"/>
              </a:defRPr>
            </a:lvl6pPr>
            <a:lvl7pPr marL="2971800" indent="-228600" fontAlgn="base">
              <a:spcBef>
                <a:spcPct val="0"/>
              </a:spcBef>
              <a:spcAft>
                <a:spcPct val="0"/>
              </a:spcAft>
              <a:defRPr>
                <a:solidFill>
                  <a:schemeClr val="tx1"/>
                </a:solidFill>
                <a:latin typeface="Calibri Light" pitchFamily="34" charset="0"/>
              </a:defRPr>
            </a:lvl7pPr>
            <a:lvl8pPr marL="3429000" indent="-228600" fontAlgn="base">
              <a:spcBef>
                <a:spcPct val="0"/>
              </a:spcBef>
              <a:spcAft>
                <a:spcPct val="0"/>
              </a:spcAft>
              <a:defRPr>
                <a:solidFill>
                  <a:schemeClr val="tx1"/>
                </a:solidFill>
                <a:latin typeface="Calibri Light" pitchFamily="34" charset="0"/>
              </a:defRPr>
            </a:lvl8pPr>
            <a:lvl9pPr marL="3886200" indent="-228600" fontAlgn="base">
              <a:spcBef>
                <a:spcPct val="0"/>
              </a:spcBef>
              <a:spcAft>
                <a:spcPct val="0"/>
              </a:spcAft>
              <a:defRPr>
                <a:solidFill>
                  <a:schemeClr val="tx1"/>
                </a:solidFill>
                <a:latin typeface="Calibri Light" pitchFamily="34" charset="0"/>
              </a:defRPr>
            </a:lvl9pPr>
          </a:lstStyle>
          <a:p>
            <a:r>
              <a:rPr lang="lv-LV" sz="1600" noProof="0" dirty="0"/>
              <a:t>SIA “Grupa93”</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AC16EF-517E-419C-9C0A-F7BF0E9CEA16}"/>
            </a:ext>
          </a:extLst>
        </p:cNvPr>
        <p:cNvGrpSpPr/>
        <p:nvPr/>
      </p:nvGrpSpPr>
      <p:grpSpPr>
        <a:xfrm>
          <a:off x="0" y="0"/>
          <a:ext cx="0" cy="0"/>
          <a:chOff x="0" y="0"/>
          <a:chExt cx="0" cy="0"/>
        </a:xfrm>
      </p:grpSpPr>
      <p:pic>
        <p:nvPicPr>
          <p:cNvPr id="11" name="Attēls 10">
            <a:extLst>
              <a:ext uri="{FF2B5EF4-FFF2-40B4-BE49-F238E27FC236}">
                <a16:creationId xmlns:a16="http://schemas.microsoft.com/office/drawing/2014/main" id="{1F8E49D9-5564-500A-01B0-3A56236E22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2728" y="0"/>
            <a:ext cx="9699272" cy="6858000"/>
          </a:xfrm>
          <a:prstGeom prst="rect">
            <a:avLst/>
          </a:prstGeom>
        </p:spPr>
      </p:pic>
      <p:sp>
        <p:nvSpPr>
          <p:cNvPr id="2" name="Virsraksts 1">
            <a:extLst>
              <a:ext uri="{FF2B5EF4-FFF2-40B4-BE49-F238E27FC236}">
                <a16:creationId xmlns:a16="http://schemas.microsoft.com/office/drawing/2014/main" id="{3BD91143-8376-598E-B896-EC8C16F0C87A}"/>
              </a:ext>
            </a:extLst>
          </p:cNvPr>
          <p:cNvSpPr>
            <a:spLocks noGrp="1"/>
          </p:cNvSpPr>
          <p:nvPr>
            <p:ph type="title"/>
          </p:nvPr>
        </p:nvSpPr>
        <p:spPr>
          <a:xfrm>
            <a:off x="378731" y="376959"/>
            <a:ext cx="4074735" cy="1292353"/>
          </a:xfrm>
        </p:spPr>
        <p:txBody>
          <a:bodyPr>
            <a:noAutofit/>
          </a:bodyPr>
          <a:lstStyle/>
          <a:p>
            <a:pPr>
              <a:lnSpc>
                <a:spcPct val="114000"/>
              </a:lnSpc>
            </a:pPr>
            <a:r>
              <a:rPr lang="lv-LV" sz="1800" noProof="0" dirty="0"/>
              <a:t>Valsts un pašvaldības noteiktie VES aizliegumi KOPĀ ir 188 271 ha jeb 87% no novada teritorijas</a:t>
            </a:r>
            <a:endParaRPr lang="lv-LV" sz="1800" b="0" i="1" noProof="0" dirty="0">
              <a:solidFill>
                <a:schemeClr val="accent2">
                  <a:lumMod val="75000"/>
                </a:schemeClr>
              </a:solidFill>
            </a:endParaRPr>
          </a:p>
        </p:txBody>
      </p:sp>
      <p:sp>
        <p:nvSpPr>
          <p:cNvPr id="5" name="TextBox 4">
            <a:extLst>
              <a:ext uri="{FF2B5EF4-FFF2-40B4-BE49-F238E27FC236}">
                <a16:creationId xmlns:a16="http://schemas.microsoft.com/office/drawing/2014/main" id="{CD6C0F11-75F3-70FC-5206-E9D1C000B015}"/>
              </a:ext>
            </a:extLst>
          </p:cNvPr>
          <p:cNvSpPr txBox="1"/>
          <p:nvPr/>
        </p:nvSpPr>
        <p:spPr>
          <a:xfrm>
            <a:off x="437999" y="1740094"/>
            <a:ext cx="2635408" cy="2585323"/>
          </a:xfrm>
          <a:prstGeom prst="rect">
            <a:avLst/>
          </a:prstGeom>
          <a:noFill/>
        </p:spPr>
        <p:txBody>
          <a:bodyPr wrap="square">
            <a:spAutoFit/>
          </a:bodyPr>
          <a:lstStyle/>
          <a:p>
            <a:r>
              <a:rPr lang="lv-LV" b="1" noProof="0" dirty="0"/>
              <a:t>VES būvniecībai pieļaujamās teritorijas pēc IVN u.c. normatīvajos aktos noteikto priekšdarbu veikšanas – 29 220 ha jeb 13% no novada teritorijas</a:t>
            </a:r>
            <a:endParaRPr lang="lv-LV" noProof="0" dirty="0"/>
          </a:p>
          <a:p>
            <a:endParaRPr lang="lv-LV" b="1" noProof="0" dirty="0"/>
          </a:p>
        </p:txBody>
      </p:sp>
      <p:sp>
        <p:nvSpPr>
          <p:cNvPr id="8" name="TextBox 7">
            <a:extLst>
              <a:ext uri="{FF2B5EF4-FFF2-40B4-BE49-F238E27FC236}">
                <a16:creationId xmlns:a16="http://schemas.microsoft.com/office/drawing/2014/main" id="{15233DEA-CD98-DAF5-704B-0165991FE50E}"/>
              </a:ext>
            </a:extLst>
          </p:cNvPr>
          <p:cNvSpPr txBox="1"/>
          <p:nvPr/>
        </p:nvSpPr>
        <p:spPr>
          <a:xfrm>
            <a:off x="378731" y="4677399"/>
            <a:ext cx="3101068" cy="1477328"/>
          </a:xfrm>
          <a:prstGeom prst="rect">
            <a:avLst/>
          </a:prstGeom>
          <a:noFill/>
        </p:spPr>
        <p:txBody>
          <a:bodyPr wrap="square">
            <a:spAutoFit/>
          </a:bodyPr>
          <a:lstStyle/>
          <a:p>
            <a:r>
              <a:rPr lang="lv-LV" b="1" noProof="0" dirty="0"/>
              <a:t>Līdz ar to Bauskas novada Teritorijas plānojuma noteiktie aprobežojumi VES būvniecībai </a:t>
            </a:r>
            <a:r>
              <a:rPr lang="lv-LV" b="1" u="sng" noProof="0" dirty="0"/>
              <a:t>ir samērīgi</a:t>
            </a:r>
          </a:p>
        </p:txBody>
      </p:sp>
    </p:spTree>
    <p:extLst>
      <p:ext uri="{BB962C8B-B14F-4D97-AF65-F5344CB8AC3E}">
        <p14:creationId xmlns:p14="http://schemas.microsoft.com/office/powerpoint/2010/main" val="23488342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74AA6F-0E2C-E4BE-9FA5-EE35B6AE374B}"/>
            </a:ext>
          </a:extLst>
        </p:cNvPr>
        <p:cNvGrpSpPr/>
        <p:nvPr/>
      </p:nvGrpSpPr>
      <p:grpSpPr>
        <a:xfrm>
          <a:off x="0" y="0"/>
          <a:ext cx="0" cy="0"/>
          <a:chOff x="0" y="0"/>
          <a:chExt cx="0" cy="0"/>
        </a:xfrm>
      </p:grpSpPr>
      <p:sp>
        <p:nvSpPr>
          <p:cNvPr id="2" name="Virsraksts 1">
            <a:extLst>
              <a:ext uri="{FF2B5EF4-FFF2-40B4-BE49-F238E27FC236}">
                <a16:creationId xmlns:a16="http://schemas.microsoft.com/office/drawing/2014/main" id="{C25C7EA7-8891-A9DD-B162-C7D83A78E89F}"/>
              </a:ext>
            </a:extLst>
          </p:cNvPr>
          <p:cNvSpPr>
            <a:spLocks noGrp="1"/>
          </p:cNvSpPr>
          <p:nvPr>
            <p:ph type="title"/>
          </p:nvPr>
        </p:nvSpPr>
        <p:spPr>
          <a:xfrm>
            <a:off x="378732" y="376959"/>
            <a:ext cx="2301094" cy="4330508"/>
          </a:xfrm>
        </p:spPr>
        <p:txBody>
          <a:bodyPr>
            <a:noAutofit/>
          </a:bodyPr>
          <a:lstStyle/>
          <a:p>
            <a:pPr>
              <a:lnSpc>
                <a:spcPct val="114000"/>
              </a:lnSpc>
            </a:pPr>
            <a:r>
              <a:rPr lang="lv-LV" sz="2000" noProof="0" dirty="0"/>
              <a:t>Jau šobrīd Bauskas novadā tiek attīstīti 8 VES ar kopējo jaudu līdz 1474 MW, pētot platības 30315 ha jeb 14% no novada</a:t>
            </a:r>
            <a:endParaRPr lang="lv-LV" sz="2000" b="0" i="1" noProof="0" dirty="0">
              <a:solidFill>
                <a:schemeClr val="accent2">
                  <a:lumMod val="75000"/>
                </a:schemeClr>
              </a:solidFill>
            </a:endParaRPr>
          </a:p>
        </p:txBody>
      </p:sp>
      <p:pic>
        <p:nvPicPr>
          <p:cNvPr id="3" name="Attēls 2" descr="Attēls, kurā ir karte, teksts, atlants&#10;&#10;Mākslīgā intelekta ģenerēts saturs var būt nepareizs.">
            <a:extLst>
              <a:ext uri="{FF2B5EF4-FFF2-40B4-BE49-F238E27FC236}">
                <a16:creationId xmlns:a16="http://schemas.microsoft.com/office/drawing/2014/main" id="{64931317-1B82-EE0C-8311-097C7DF83DB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5373" y="0"/>
            <a:ext cx="9626627" cy="6804710"/>
          </a:xfrm>
          <a:prstGeom prst="rect">
            <a:avLst/>
          </a:prstGeom>
        </p:spPr>
      </p:pic>
    </p:spTree>
    <p:extLst>
      <p:ext uri="{BB962C8B-B14F-4D97-AF65-F5344CB8AC3E}">
        <p14:creationId xmlns:p14="http://schemas.microsoft.com/office/powerpoint/2010/main" val="13807049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58DBA8-8855-84DE-A9B6-C04CF8BA2A44}"/>
            </a:ext>
          </a:extLst>
        </p:cNvPr>
        <p:cNvGrpSpPr/>
        <p:nvPr/>
      </p:nvGrpSpPr>
      <p:grpSpPr>
        <a:xfrm>
          <a:off x="0" y="0"/>
          <a:ext cx="0" cy="0"/>
          <a:chOff x="0" y="0"/>
          <a:chExt cx="0" cy="0"/>
        </a:xfrm>
      </p:grpSpPr>
      <p:sp>
        <p:nvSpPr>
          <p:cNvPr id="2" name="Virsraksts 1">
            <a:extLst>
              <a:ext uri="{FF2B5EF4-FFF2-40B4-BE49-F238E27FC236}">
                <a16:creationId xmlns:a16="http://schemas.microsoft.com/office/drawing/2014/main" id="{F1246D81-D1DC-4DEF-EC07-A18BBA4A9677}"/>
              </a:ext>
            </a:extLst>
          </p:cNvPr>
          <p:cNvSpPr>
            <a:spLocks noGrp="1"/>
          </p:cNvSpPr>
          <p:nvPr>
            <p:ph type="title"/>
          </p:nvPr>
        </p:nvSpPr>
        <p:spPr/>
        <p:txBody>
          <a:bodyPr>
            <a:normAutofit/>
          </a:bodyPr>
          <a:lstStyle/>
          <a:p>
            <a:r>
              <a:rPr lang="lv-LV" sz="2800" noProof="0" dirty="0"/>
              <a:t>Ar Ministra rīkojumu apturētie apbūves punkti</a:t>
            </a:r>
            <a:br>
              <a:rPr lang="lv-LV" sz="2800" noProof="0" dirty="0"/>
            </a:br>
            <a:r>
              <a:rPr lang="lv-LV" sz="2800" u="sng" noProof="0" dirty="0"/>
              <a:t>par saules paneļu parku aizliegumu:</a:t>
            </a:r>
          </a:p>
        </p:txBody>
      </p:sp>
      <p:sp>
        <p:nvSpPr>
          <p:cNvPr id="7" name="Content Placeholder 6">
            <a:extLst>
              <a:ext uri="{FF2B5EF4-FFF2-40B4-BE49-F238E27FC236}">
                <a16:creationId xmlns:a16="http://schemas.microsoft.com/office/drawing/2014/main" id="{B13BF722-7F5A-E275-84B6-4D893F731400}"/>
              </a:ext>
            </a:extLst>
          </p:cNvPr>
          <p:cNvSpPr>
            <a:spLocks noGrp="1"/>
          </p:cNvSpPr>
          <p:nvPr>
            <p:ph idx="1"/>
          </p:nvPr>
        </p:nvSpPr>
        <p:spPr/>
        <p:txBody>
          <a:bodyPr>
            <a:normAutofit/>
          </a:bodyPr>
          <a:lstStyle/>
          <a:p>
            <a:pPr marL="742950" lvl="1" indent="-285750">
              <a:lnSpc>
                <a:spcPct val="200000"/>
              </a:lnSpc>
              <a:spcBef>
                <a:spcPts val="200"/>
              </a:spcBef>
            </a:pPr>
            <a:r>
              <a:rPr lang="lv-LV" sz="2000" noProof="0" dirty="0"/>
              <a:t>nacionālajās lauksaimniecības teritorijās</a:t>
            </a:r>
          </a:p>
          <a:p>
            <a:pPr marL="742950" lvl="1" indent="-285750">
              <a:lnSpc>
                <a:spcPct val="200000"/>
              </a:lnSpc>
              <a:spcBef>
                <a:spcPts val="200"/>
              </a:spcBef>
            </a:pPr>
            <a:r>
              <a:rPr lang="lv-LV" sz="2000" noProof="0" dirty="0"/>
              <a:t>Vietējas nozīmes lauksaimniecības teritorijas (TIN6)</a:t>
            </a:r>
          </a:p>
          <a:p>
            <a:pPr marL="742950" lvl="1" indent="-285750">
              <a:lnSpc>
                <a:spcPct val="200000"/>
              </a:lnSpc>
              <a:spcBef>
                <a:spcPts val="200"/>
              </a:spcBef>
            </a:pPr>
            <a:r>
              <a:rPr lang="lv-LV" sz="2000" noProof="0" dirty="0"/>
              <a:t>Eiropas Savienības nozīmes biotopos</a:t>
            </a:r>
          </a:p>
          <a:p>
            <a:pPr marL="742950" lvl="1" indent="-285750">
              <a:lnSpc>
                <a:spcPct val="200000"/>
              </a:lnSpc>
              <a:spcBef>
                <a:spcPts val="200"/>
              </a:spcBef>
            </a:pPr>
            <a:r>
              <a:rPr lang="lv-LV" sz="2000" noProof="0" dirty="0"/>
              <a:t>Kultūras pieminekļu teritorijās, to aizsargjoslu teritorijās</a:t>
            </a:r>
          </a:p>
          <a:p>
            <a:endParaRPr lang="lv-LV" noProof="0" dirty="0"/>
          </a:p>
          <a:p>
            <a:pPr>
              <a:buFont typeface="Neue Haas Grotesk Text Pro" panose="020B0504020202020204" pitchFamily="34" charset="-70"/>
              <a:buChar char="−"/>
            </a:pPr>
            <a:r>
              <a:rPr lang="lv-LV" b="1" i="1" noProof="0" dirty="0"/>
              <a:t>Ar rīkojumu apturētie Apbūves noteikumu punkti paliek spēkā (nav piemērojami) līdz Satversmes tiesas spriedumam</a:t>
            </a:r>
          </a:p>
          <a:p>
            <a:endParaRPr lang="lv-LV" noProof="0" dirty="0"/>
          </a:p>
        </p:txBody>
      </p:sp>
    </p:spTree>
    <p:extLst>
      <p:ext uri="{BB962C8B-B14F-4D97-AF65-F5344CB8AC3E}">
        <p14:creationId xmlns:p14="http://schemas.microsoft.com/office/powerpoint/2010/main" val="56495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E27381-1B8F-F1EF-F482-CFA0FF6C007A}"/>
            </a:ext>
          </a:extLst>
        </p:cNvPr>
        <p:cNvGrpSpPr/>
        <p:nvPr/>
      </p:nvGrpSpPr>
      <p:grpSpPr>
        <a:xfrm>
          <a:off x="0" y="0"/>
          <a:ext cx="0" cy="0"/>
          <a:chOff x="0" y="0"/>
          <a:chExt cx="0" cy="0"/>
        </a:xfrm>
      </p:grpSpPr>
      <p:pic>
        <p:nvPicPr>
          <p:cNvPr id="5" name="Attēls 4">
            <a:extLst>
              <a:ext uri="{FF2B5EF4-FFF2-40B4-BE49-F238E27FC236}">
                <a16:creationId xmlns:a16="http://schemas.microsoft.com/office/drawing/2014/main" id="{384013E4-9B0A-22FB-E15D-94A2CF2C43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7667" y="-5828"/>
            <a:ext cx="9707516" cy="6863828"/>
          </a:xfrm>
          <a:prstGeom prst="rect">
            <a:avLst/>
          </a:prstGeom>
        </p:spPr>
      </p:pic>
      <p:sp>
        <p:nvSpPr>
          <p:cNvPr id="2" name="Virsraksts 1">
            <a:extLst>
              <a:ext uri="{FF2B5EF4-FFF2-40B4-BE49-F238E27FC236}">
                <a16:creationId xmlns:a16="http://schemas.microsoft.com/office/drawing/2014/main" id="{45EBB006-DA17-F530-635B-4E48613A3CE1}"/>
              </a:ext>
            </a:extLst>
          </p:cNvPr>
          <p:cNvSpPr>
            <a:spLocks noGrp="1"/>
          </p:cNvSpPr>
          <p:nvPr>
            <p:ph type="title"/>
          </p:nvPr>
        </p:nvSpPr>
        <p:spPr>
          <a:xfrm>
            <a:off x="378730" y="207626"/>
            <a:ext cx="2118937" cy="3560041"/>
          </a:xfrm>
        </p:spPr>
        <p:txBody>
          <a:bodyPr>
            <a:noAutofit/>
          </a:bodyPr>
          <a:lstStyle/>
          <a:p>
            <a:pPr>
              <a:lnSpc>
                <a:spcPct val="114000"/>
              </a:lnSpc>
            </a:pPr>
            <a:r>
              <a:rPr lang="lv-LV" sz="1800" noProof="0" dirty="0"/>
              <a:t>Jau šobrīd Bauskas novadā ir vai tiek ierīkoti 23 saules paneļu parki ar kopējo jaudu 171 MW 632 ha kopplatībā</a:t>
            </a:r>
            <a:r>
              <a:rPr lang="en-US" sz="1800" noProof="0" dirty="0"/>
              <a:t> </a:t>
            </a:r>
            <a:r>
              <a:rPr lang="en-US" sz="1800" b="0" noProof="0" dirty="0"/>
              <a:t>(0,3% no novada)</a:t>
            </a:r>
            <a:endParaRPr lang="lv-LV" sz="1800" b="0" i="1" noProof="0" dirty="0">
              <a:solidFill>
                <a:schemeClr val="accent2">
                  <a:lumMod val="75000"/>
                </a:schemeClr>
              </a:solidFill>
            </a:endParaRPr>
          </a:p>
        </p:txBody>
      </p:sp>
    </p:spTree>
    <p:extLst>
      <p:ext uri="{BB962C8B-B14F-4D97-AF65-F5344CB8AC3E}">
        <p14:creationId xmlns:p14="http://schemas.microsoft.com/office/powerpoint/2010/main" val="41491461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D59D36-A649-7037-B3E6-BFAFB0A3D107}"/>
            </a:ext>
          </a:extLst>
        </p:cNvPr>
        <p:cNvGrpSpPr/>
        <p:nvPr/>
      </p:nvGrpSpPr>
      <p:grpSpPr>
        <a:xfrm>
          <a:off x="0" y="0"/>
          <a:ext cx="0" cy="0"/>
          <a:chOff x="0" y="0"/>
          <a:chExt cx="0" cy="0"/>
        </a:xfrm>
      </p:grpSpPr>
      <p:pic>
        <p:nvPicPr>
          <p:cNvPr id="8" name="Attēls 7">
            <a:extLst>
              <a:ext uri="{FF2B5EF4-FFF2-40B4-BE49-F238E27FC236}">
                <a16:creationId xmlns:a16="http://schemas.microsoft.com/office/drawing/2014/main" id="{EFB775DF-A390-DD43-8004-8A7FAD385F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2728" y="0"/>
            <a:ext cx="9699272" cy="6858000"/>
          </a:xfrm>
          <a:prstGeom prst="rect">
            <a:avLst/>
          </a:prstGeom>
        </p:spPr>
      </p:pic>
      <p:sp>
        <p:nvSpPr>
          <p:cNvPr id="7" name="TextBox 6">
            <a:extLst>
              <a:ext uri="{FF2B5EF4-FFF2-40B4-BE49-F238E27FC236}">
                <a16:creationId xmlns:a16="http://schemas.microsoft.com/office/drawing/2014/main" id="{E6B93F24-CEDA-1F60-1117-A5160349228F}"/>
              </a:ext>
            </a:extLst>
          </p:cNvPr>
          <p:cNvSpPr txBox="1"/>
          <p:nvPr/>
        </p:nvSpPr>
        <p:spPr>
          <a:xfrm>
            <a:off x="319464" y="305068"/>
            <a:ext cx="3157068" cy="5940088"/>
          </a:xfrm>
          <a:prstGeom prst="rect">
            <a:avLst/>
          </a:prstGeom>
          <a:noFill/>
        </p:spPr>
        <p:txBody>
          <a:bodyPr wrap="square">
            <a:spAutoFit/>
          </a:bodyPr>
          <a:lstStyle/>
          <a:p>
            <a:r>
              <a:rPr lang="lv-LV" sz="1400" noProof="0" dirty="0"/>
              <a:t>t.sk. lielie saules parki ir ierīkoti</a:t>
            </a:r>
            <a:r>
              <a:rPr lang="en-US" sz="1400" dirty="0"/>
              <a:t>:</a:t>
            </a:r>
            <a:r>
              <a:rPr lang="lv-LV" sz="1400" noProof="0" dirty="0"/>
              <a:t> </a:t>
            </a:r>
          </a:p>
          <a:p>
            <a:pPr marL="285750" indent="-285750">
              <a:buFont typeface="Arial" panose="020B0604020202020204" pitchFamily="34" charset="0"/>
              <a:buChar char="•"/>
            </a:pPr>
            <a:r>
              <a:rPr lang="lv-LV" sz="1400" noProof="0" dirty="0"/>
              <a:t>2 parki 32 ha kopplatībā nacionālajās lauksaimniecības teritorijās;</a:t>
            </a:r>
          </a:p>
          <a:p>
            <a:pPr marL="285750" indent="-285750">
              <a:buFont typeface="Arial" panose="020B0604020202020204" pitchFamily="34" charset="0"/>
              <a:buChar char="•"/>
            </a:pPr>
            <a:r>
              <a:rPr lang="en-US" sz="1400" dirty="0"/>
              <a:t>5</a:t>
            </a:r>
            <a:r>
              <a:rPr lang="lv-LV" sz="1400" noProof="0" dirty="0"/>
              <a:t> parki 0,57 ha kopplatībā teritorijās, kur saskaņā ar DAP OZOLS datu bāzi ir ES nozīmes biotopi;</a:t>
            </a:r>
          </a:p>
          <a:p>
            <a:pPr marL="285750" indent="-285750">
              <a:buFont typeface="Arial" panose="020B0604020202020204" pitchFamily="34" charset="0"/>
              <a:buChar char="•"/>
            </a:pPr>
            <a:r>
              <a:rPr lang="lv-LV" sz="1400" noProof="0" dirty="0"/>
              <a:t>1 parks 17 ha platībā Ainaviski vērtīgā teritorijā (TIN5);</a:t>
            </a:r>
          </a:p>
          <a:p>
            <a:pPr marL="285750" indent="-285750">
              <a:buFont typeface="Arial" panose="020B0604020202020204" pitchFamily="34" charset="0"/>
              <a:buChar char="•"/>
            </a:pPr>
            <a:r>
              <a:rPr lang="lv-LV" sz="1400" noProof="0" dirty="0"/>
              <a:t>3 parki 36 ha kopplatībā Vietējas nozīmes lauksaimniecības teritorijās (TIN6);</a:t>
            </a:r>
          </a:p>
          <a:p>
            <a:pPr marL="285750" indent="-285750">
              <a:buFont typeface="Arial" panose="020B0604020202020204" pitchFamily="34" charset="0"/>
              <a:buChar char="•"/>
            </a:pPr>
            <a:r>
              <a:rPr lang="lv-LV" sz="1400" noProof="0" dirty="0"/>
              <a:t>2 parki 26 ha kopplatībā, kas skar 4 kultūras pieminekļus (t.sk. pie Mežotnes)</a:t>
            </a:r>
          </a:p>
          <a:p>
            <a:endParaRPr lang="lv-LV" sz="1400" noProof="0" dirty="0"/>
          </a:p>
          <a:p>
            <a:r>
              <a:rPr lang="lv-LV" sz="1600" b="1" noProof="0" dirty="0"/>
              <a:t>Līdz ar jauno teritorijas plānojumu tiktu ierobežota lielu (500 m</a:t>
            </a:r>
            <a:r>
              <a:rPr lang="lv-LV" sz="1600" b="1" baseline="30000" noProof="0" dirty="0"/>
              <a:t>2</a:t>
            </a:r>
            <a:r>
              <a:rPr lang="lv-LV" sz="1600" b="1" noProof="0" dirty="0"/>
              <a:t> un lielāku) platību saules paneļu parku un to grupu izvietošana iepriekš minētajās Bauskas novadam svarīgākajās teritorijās</a:t>
            </a:r>
          </a:p>
        </p:txBody>
      </p:sp>
    </p:spTree>
    <p:extLst>
      <p:ext uri="{BB962C8B-B14F-4D97-AF65-F5344CB8AC3E}">
        <p14:creationId xmlns:p14="http://schemas.microsoft.com/office/powerpoint/2010/main" val="25574053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19"/>
          <p:cNvPicPr>
            <a:picLocks noGrp="1" noChangeAspect="1"/>
          </p:cNvPicPr>
          <p:nvPr>
            <p:ph type="pic" sz="quarter" idx="12"/>
          </p:nvPr>
        </p:nvPicPr>
        <p:blipFill>
          <a:blip r:embed="rId2"/>
          <a:srcRect t="36988"/>
          <a:stretch>
            <a:fillRect/>
          </a:stretch>
        </p:blipFill>
        <p:spPr>
          <a:xfrm>
            <a:off x="0" y="0"/>
            <a:ext cx="12287250" cy="5245707"/>
          </a:xfrm>
        </p:spPr>
      </p:pic>
      <p:sp>
        <p:nvSpPr>
          <p:cNvPr id="6" name="Title 5"/>
          <p:cNvSpPr>
            <a:spLocks noGrp="1"/>
          </p:cNvSpPr>
          <p:nvPr>
            <p:ph type="ctrTitle"/>
          </p:nvPr>
        </p:nvSpPr>
        <p:spPr>
          <a:xfrm>
            <a:off x="0" y="2091448"/>
            <a:ext cx="12287250" cy="1186774"/>
          </a:xfrm>
          <a:solidFill>
            <a:srgbClr val="2C5884">
              <a:alpha val="80000"/>
            </a:srgbClr>
          </a:solidFill>
        </p:spPr>
        <p:txBody>
          <a:bodyPr rtlCol="0">
            <a:noAutofit/>
          </a:bodyPr>
          <a:lstStyle/>
          <a:p>
            <a:pPr algn="ctr" fontAlgn="auto">
              <a:spcAft>
                <a:spcPts val="0"/>
              </a:spcAft>
              <a:defRPr/>
            </a:pPr>
            <a:r>
              <a:rPr lang="lv-LV" sz="4800" b="1" noProof="0" dirty="0">
                <a:solidFill>
                  <a:schemeClr val="bg1">
                    <a:lumMod val="85000"/>
                  </a:schemeClr>
                </a:solidFill>
              </a:rPr>
              <a:t>Paldies par uzmanību!</a:t>
            </a:r>
            <a:endParaRPr lang="lv-LV" sz="4300" noProof="0" dirty="0">
              <a:solidFill>
                <a:srgbClr val="2C5884"/>
              </a:solidFill>
            </a:endParaRPr>
          </a:p>
        </p:txBody>
      </p:sp>
      <p:sp>
        <p:nvSpPr>
          <p:cNvPr id="34822" name="Rectangle 7"/>
          <p:cNvSpPr>
            <a:spLocks noChangeArrowheads="1"/>
          </p:cNvSpPr>
          <p:nvPr/>
        </p:nvSpPr>
        <p:spPr bwMode="auto">
          <a:xfrm>
            <a:off x="8361531" y="5607378"/>
            <a:ext cx="355123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itchFamily="34" charset="0"/>
              </a:defRPr>
            </a:lvl1pPr>
            <a:lvl2pPr marL="742950" indent="-285750">
              <a:defRPr>
                <a:solidFill>
                  <a:schemeClr val="tx1"/>
                </a:solidFill>
                <a:latin typeface="Calibri Light" pitchFamily="34" charset="0"/>
              </a:defRPr>
            </a:lvl2pPr>
            <a:lvl3pPr marL="1143000" indent="-228600">
              <a:defRPr>
                <a:solidFill>
                  <a:schemeClr val="tx1"/>
                </a:solidFill>
                <a:latin typeface="Calibri Light" pitchFamily="34" charset="0"/>
              </a:defRPr>
            </a:lvl3pPr>
            <a:lvl4pPr marL="1600200" indent="-228600">
              <a:defRPr>
                <a:solidFill>
                  <a:schemeClr val="tx1"/>
                </a:solidFill>
                <a:latin typeface="Calibri Light" pitchFamily="34" charset="0"/>
              </a:defRPr>
            </a:lvl4pPr>
            <a:lvl5pPr marL="2057400" indent="-228600">
              <a:defRPr>
                <a:solidFill>
                  <a:schemeClr val="tx1"/>
                </a:solidFill>
                <a:latin typeface="Calibri Light" pitchFamily="34" charset="0"/>
              </a:defRPr>
            </a:lvl5pPr>
            <a:lvl6pPr marL="2514600" indent="-228600" fontAlgn="base">
              <a:spcBef>
                <a:spcPct val="0"/>
              </a:spcBef>
              <a:spcAft>
                <a:spcPct val="0"/>
              </a:spcAft>
              <a:defRPr>
                <a:solidFill>
                  <a:schemeClr val="tx1"/>
                </a:solidFill>
                <a:latin typeface="Calibri Light" pitchFamily="34" charset="0"/>
              </a:defRPr>
            </a:lvl6pPr>
            <a:lvl7pPr marL="2971800" indent="-228600" fontAlgn="base">
              <a:spcBef>
                <a:spcPct val="0"/>
              </a:spcBef>
              <a:spcAft>
                <a:spcPct val="0"/>
              </a:spcAft>
              <a:defRPr>
                <a:solidFill>
                  <a:schemeClr val="tx1"/>
                </a:solidFill>
                <a:latin typeface="Calibri Light" pitchFamily="34" charset="0"/>
              </a:defRPr>
            </a:lvl7pPr>
            <a:lvl8pPr marL="3429000" indent="-228600" fontAlgn="base">
              <a:spcBef>
                <a:spcPct val="0"/>
              </a:spcBef>
              <a:spcAft>
                <a:spcPct val="0"/>
              </a:spcAft>
              <a:defRPr>
                <a:solidFill>
                  <a:schemeClr val="tx1"/>
                </a:solidFill>
                <a:latin typeface="Calibri Light" pitchFamily="34" charset="0"/>
              </a:defRPr>
            </a:lvl8pPr>
            <a:lvl9pPr marL="3886200" indent="-228600" fontAlgn="base">
              <a:spcBef>
                <a:spcPct val="0"/>
              </a:spcBef>
              <a:spcAft>
                <a:spcPct val="0"/>
              </a:spcAft>
              <a:defRPr>
                <a:solidFill>
                  <a:schemeClr val="tx1"/>
                </a:solidFill>
                <a:latin typeface="Calibri Light" pitchFamily="34" charset="0"/>
              </a:defRPr>
            </a:lvl9pPr>
          </a:lstStyle>
          <a:p>
            <a:r>
              <a:rPr lang="lv-LV" sz="1400" noProof="0" dirty="0"/>
              <a:t>Dace </a:t>
            </a:r>
            <a:r>
              <a:rPr lang="lv-LV" sz="1400" noProof="0" dirty="0" err="1"/>
              <a:t>Platonova</a:t>
            </a:r>
            <a:r>
              <a:rPr lang="lv-LV" sz="1400" noProof="0" dirty="0"/>
              <a:t>,</a:t>
            </a:r>
          </a:p>
          <a:p>
            <a:r>
              <a:rPr lang="lv-LV" sz="1400" noProof="0" dirty="0"/>
              <a:t>Teritorijas plānotāja </a:t>
            </a:r>
            <a:endParaRPr lang="lv-LV" sz="1400" noProof="0" dirty="0">
              <a:hlinkClick r:id="rId3"/>
            </a:endParaRPr>
          </a:p>
          <a:p>
            <a:r>
              <a:rPr lang="lv-LV" sz="1400" u="sng" noProof="0" dirty="0">
                <a:hlinkClick r:id="rId3"/>
              </a:rPr>
              <a:t>dace.platonova@bauskasnovads.lv</a:t>
            </a:r>
            <a:endParaRPr lang="lv-LV" sz="1400" noProof="0" dirty="0"/>
          </a:p>
        </p:txBody>
      </p:sp>
      <p:pic>
        <p:nvPicPr>
          <p:cNvPr id="2" name="Picture 3">
            <a:extLst>
              <a:ext uri="{FF2B5EF4-FFF2-40B4-BE49-F238E27FC236}">
                <a16:creationId xmlns:a16="http://schemas.microsoft.com/office/drawing/2014/main" id="{67EEC478-92F8-9E84-0272-592877F6CAC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75668" y="5383779"/>
            <a:ext cx="1185863" cy="118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BD0CB60-ECD2-14E7-FEC5-EAEDB48A66C6}"/>
              </a:ext>
            </a:extLst>
          </p:cNvPr>
          <p:cNvSpPr txBox="1"/>
          <p:nvPr/>
        </p:nvSpPr>
        <p:spPr>
          <a:xfrm>
            <a:off x="778392" y="1074509"/>
            <a:ext cx="10212515" cy="4708981"/>
          </a:xfrm>
          <a:prstGeom prst="rect">
            <a:avLst/>
          </a:prstGeom>
          <a:noFill/>
        </p:spPr>
        <p:txBody>
          <a:bodyPr wrap="square">
            <a:spAutoFit/>
          </a:bodyPr>
          <a:lstStyle/>
          <a:p>
            <a:pPr algn="just"/>
            <a:r>
              <a:rPr lang="lv-LV" sz="2000" b="1" noProof="0" dirty="0"/>
              <a:t>Bauskas novada teritorijas plānojums</a:t>
            </a:r>
            <a:r>
              <a:rPr lang="lv-LV" sz="2000" noProof="0" dirty="0"/>
              <a:t> ir Bauskas novada pašvaldības ilgtermiņa (līdz 25 gadi) teritorijas attīstības plānošanas dokuments, kurā noteiktas prasības teritorijas izmantošanai un apbūvei, tajā skaitā funkcionālais zonējums, publiskā infrastruktūra, teritorijas izmantošanas un apbūves noteikumi, kā arī citi teritorijas izmantošanas nosacījumi Bauskas novada administratīvajai teritorijai.</a:t>
            </a:r>
          </a:p>
          <a:p>
            <a:pPr algn="just"/>
            <a:endParaRPr lang="lv-LV" sz="2000" noProof="0" dirty="0"/>
          </a:p>
          <a:p>
            <a:pPr algn="just"/>
            <a:r>
              <a:rPr lang="lv-LV" sz="2000" noProof="0" dirty="0"/>
              <a:t> </a:t>
            </a:r>
          </a:p>
          <a:p>
            <a:pPr algn="just"/>
            <a:r>
              <a:rPr lang="lv-LV" sz="2000" noProof="0" dirty="0"/>
              <a:t>Teritorijas plānojuma </a:t>
            </a:r>
            <a:r>
              <a:rPr lang="lv-LV" sz="2000" b="1" noProof="0" dirty="0"/>
              <a:t>mērķis</a:t>
            </a:r>
            <a:r>
              <a:rPr lang="lv-LV" sz="2000" noProof="0" dirty="0"/>
              <a:t> ir nostiprināt tiesisko pamatu Bauskas novada teritorijas ilgtspējīgai un līdzsvarotai attīstībai.</a:t>
            </a:r>
          </a:p>
          <a:p>
            <a:pPr algn="just"/>
            <a:endParaRPr lang="lv-LV" sz="2000" noProof="0" dirty="0"/>
          </a:p>
          <a:p>
            <a:pPr algn="just"/>
            <a:r>
              <a:rPr lang="lv-LV" sz="2000" noProof="0" dirty="0"/>
              <a:t> </a:t>
            </a:r>
          </a:p>
          <a:p>
            <a:pPr algn="just"/>
            <a:r>
              <a:rPr lang="lv-LV" sz="2000" noProof="0" dirty="0"/>
              <a:t>Teritorijas plānojuma izstrāde ir uzsākta ar </a:t>
            </a:r>
            <a:r>
              <a:rPr lang="lv-LV" sz="2000" b="1" noProof="0" dirty="0"/>
              <a:t>Bauskas novada domes 2023. gada 26. janvāra sēdes lēmumu Nr. 52 </a:t>
            </a:r>
            <a:r>
              <a:rPr lang="lv-LV" sz="2000" noProof="0" dirty="0"/>
              <a:t>(prot. Nr.2, 10.p.) “</a:t>
            </a:r>
            <a:r>
              <a:rPr lang="lv-LV" sz="2000" i="1" noProof="0" dirty="0"/>
              <a:t>Par Bauskas novada teritorijas plānojuma izstrādes uzsākšanu</a:t>
            </a:r>
            <a:r>
              <a:rPr lang="lv-LV" sz="2000" noProof="0" dirty="0"/>
              <a:t>”, ar kuru ir apstiprināts darba uzdevums Teritorijas plānojuma izstrādei.</a:t>
            </a:r>
          </a:p>
        </p:txBody>
      </p:sp>
    </p:spTree>
    <p:extLst>
      <p:ext uri="{BB962C8B-B14F-4D97-AF65-F5344CB8AC3E}">
        <p14:creationId xmlns:p14="http://schemas.microsoft.com/office/powerpoint/2010/main" val="34552854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D44300-BA05-A260-16B2-B0AFF637A55D}"/>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E5CC4FEE-35AF-E224-F83B-2B126481E189}"/>
              </a:ext>
            </a:extLst>
          </p:cNvPr>
          <p:cNvSpPr txBox="1"/>
          <p:nvPr/>
        </p:nvSpPr>
        <p:spPr>
          <a:xfrm>
            <a:off x="778392" y="450789"/>
            <a:ext cx="10635215" cy="6035563"/>
          </a:xfrm>
          <a:prstGeom prst="rect">
            <a:avLst/>
          </a:prstGeom>
          <a:noFill/>
        </p:spPr>
        <p:txBody>
          <a:bodyPr wrap="square">
            <a:spAutoFit/>
          </a:bodyPr>
          <a:lstStyle/>
          <a:p>
            <a:pPr algn="just">
              <a:spcAft>
                <a:spcPts val="600"/>
              </a:spcAft>
            </a:pPr>
            <a:r>
              <a:rPr lang="lv-LV" sz="2400" b="1" noProof="0" dirty="0"/>
              <a:t>Izmantojot likumdevēja pilnvarojumu, Bauskas novada pašvaldība Teritorijas plānojumā ir noteikusi teritorijas ar vēja elektrostaciju (VES) aizliegumiem:</a:t>
            </a:r>
          </a:p>
          <a:p>
            <a:pPr marL="285750" indent="-285750" algn="just">
              <a:lnSpc>
                <a:spcPct val="150000"/>
              </a:lnSpc>
              <a:buFont typeface="Arial" panose="020B0604020202020204" pitchFamily="34" charset="0"/>
              <a:buChar char="•"/>
            </a:pPr>
            <a:r>
              <a:rPr lang="lv-LV" sz="1600" b="1" noProof="0" dirty="0"/>
              <a:t>Karsta procesu izplatības teritorija (TIN13)</a:t>
            </a:r>
            <a:r>
              <a:rPr lang="lv-LV" sz="1600" noProof="0" dirty="0"/>
              <a:t> atbilstoši MK Noteikumu Nr.240 212.2.punktam; </a:t>
            </a:r>
          </a:p>
          <a:p>
            <a:pPr marL="285750" indent="-285750" algn="just">
              <a:lnSpc>
                <a:spcPct val="150000"/>
              </a:lnSpc>
              <a:buFont typeface="Arial" panose="020B0604020202020204" pitchFamily="34" charset="0"/>
              <a:buChar char="•"/>
            </a:pPr>
            <a:r>
              <a:rPr lang="lv-LV" sz="1600" b="1" noProof="0" dirty="0"/>
              <a:t>Ainaviski vērtīgās teritorijas (TIN5) </a:t>
            </a:r>
            <a:r>
              <a:rPr lang="lv-LV" sz="1600" noProof="0" dirty="0"/>
              <a:t>atbilstoši MK Noteikumu Nr.240 223.punkta nosacījumiem; </a:t>
            </a:r>
          </a:p>
          <a:p>
            <a:pPr marL="285750" indent="-285750" algn="just">
              <a:lnSpc>
                <a:spcPct val="150000"/>
              </a:lnSpc>
              <a:buFont typeface="Arial" panose="020B0604020202020204" pitchFamily="34" charset="0"/>
              <a:buChar char="•"/>
            </a:pPr>
            <a:r>
              <a:rPr lang="lv-LV" sz="1600" b="1" noProof="0" dirty="0"/>
              <a:t>Kultūras pieminekļu teritorijas un aizsardzības zonas </a:t>
            </a:r>
            <a:r>
              <a:rPr lang="lv-LV" sz="1600" noProof="0" dirty="0"/>
              <a:t>atbilstoši Nacionālās kultūras mantojuma pārvaldes nosacījumiem un lai nenonāktu pretrunā ar spēkā esošo normatīvo aktu regulējumu kultūras mantojuma aizsardzības jomā; </a:t>
            </a:r>
          </a:p>
          <a:p>
            <a:pPr marL="285750" indent="-285750" algn="just">
              <a:lnSpc>
                <a:spcPct val="150000"/>
              </a:lnSpc>
              <a:buFont typeface="Arial" panose="020B0604020202020204" pitchFamily="34" charset="0"/>
              <a:buChar char="•"/>
            </a:pPr>
            <a:r>
              <a:rPr lang="lv-LV" sz="1600" b="1" noProof="0" dirty="0"/>
              <a:t>Nacionālās nozīmes lauksaimniecības zeme</a:t>
            </a:r>
            <a:r>
              <a:rPr lang="lv-LV" sz="1600" noProof="0" dirty="0"/>
              <a:t>s atbilstoši MK Noteikumiem Nr. 291 un Zemkopības ministrijas apstiprinātajam nacionālo lauksaimniecības teritoriju attīstības scenārijam; </a:t>
            </a:r>
          </a:p>
          <a:p>
            <a:pPr marL="285750" indent="-285750" algn="just">
              <a:lnSpc>
                <a:spcPct val="150000"/>
              </a:lnSpc>
              <a:buFont typeface="Arial" panose="020B0604020202020204" pitchFamily="34" charset="0"/>
              <a:buChar char="•"/>
            </a:pPr>
            <a:r>
              <a:rPr lang="lv-LV" sz="1600" b="1" noProof="0" dirty="0"/>
              <a:t>Vietējas nozīmes lauksaimniecības teritorijas (TIN6) </a:t>
            </a:r>
            <a:r>
              <a:rPr lang="lv-LV" sz="1600" noProof="0" dirty="0"/>
              <a:t>atbilstoši Zemes pārvaldības likuma 4. panta pirmās daļas 1.1 punktam un MK Noteikumu Nr.240 234.5.punktam; </a:t>
            </a:r>
          </a:p>
          <a:p>
            <a:pPr marL="285750" indent="-285750" algn="just">
              <a:lnSpc>
                <a:spcPct val="150000"/>
              </a:lnSpc>
              <a:buFont typeface="Arial" panose="020B0604020202020204" pitchFamily="34" charset="0"/>
              <a:buChar char="•"/>
            </a:pPr>
            <a:r>
              <a:rPr lang="lv-LV" sz="1600" b="1" noProof="0" dirty="0"/>
              <a:t>Teritorija valsts robežas apsekošanai no gaisa (TIN14) </a:t>
            </a:r>
            <a:r>
              <a:rPr lang="lv-LV" sz="1600" noProof="0" dirty="0"/>
              <a:t>atbilstoši Latvijas Republikas valsts robežas likumam un Valsts robežsardzes nosacījumiem;</a:t>
            </a:r>
          </a:p>
          <a:p>
            <a:pPr marL="285750" indent="-285750" algn="just">
              <a:lnSpc>
                <a:spcPct val="150000"/>
              </a:lnSpc>
              <a:buFont typeface="Arial" panose="020B0604020202020204" pitchFamily="34" charset="0"/>
              <a:buChar char="•"/>
            </a:pPr>
            <a:r>
              <a:rPr lang="lv-LV" sz="1600" b="1" noProof="0" dirty="0"/>
              <a:t>Eiropas Savienības nozīmes biotopi ārpus ĪADT un mikroliegumiem </a:t>
            </a:r>
            <a:r>
              <a:rPr lang="lv-LV" sz="1600" noProof="0" dirty="0"/>
              <a:t>atbilstoši Sugu un biotopu aizsardzības likumam un Dabas aizsardzības pārvaldes nosacījumiem</a:t>
            </a:r>
          </a:p>
        </p:txBody>
      </p:sp>
    </p:spTree>
    <p:extLst>
      <p:ext uri="{BB962C8B-B14F-4D97-AF65-F5344CB8AC3E}">
        <p14:creationId xmlns:p14="http://schemas.microsoft.com/office/powerpoint/2010/main" val="792419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9F47FF-E2A6-8492-B5CD-DC616D94097A}"/>
              </a:ext>
            </a:extLst>
          </p:cNvPr>
          <p:cNvSpPr>
            <a:spLocks noGrp="1"/>
          </p:cNvSpPr>
          <p:nvPr>
            <p:ph idx="1"/>
          </p:nvPr>
        </p:nvSpPr>
        <p:spPr>
          <a:xfrm>
            <a:off x="629581" y="1114177"/>
            <a:ext cx="10653579" cy="5077837"/>
          </a:xfrm>
        </p:spPr>
        <p:txBody>
          <a:bodyPr>
            <a:normAutofit/>
          </a:bodyPr>
          <a:lstStyle/>
          <a:p>
            <a:pPr marL="0" indent="0" algn="just">
              <a:buNone/>
            </a:pPr>
            <a:r>
              <a:rPr lang="lv-LV" b="1" noProof="0" dirty="0"/>
              <a:t>Tomēr pašvaldības noteiktie aprobežojumi ir apturēti ar Viedās administrācijas un reģionālās attīstības ministra rīkojumu </a:t>
            </a:r>
            <a:r>
              <a:rPr lang="lv-LV" noProof="0" dirty="0"/>
              <a:t>– </a:t>
            </a:r>
            <a:r>
              <a:rPr lang="lv-LV" i="1" noProof="0" dirty="0"/>
              <a:t>09.01.2026. rīkojums Nr. P-1-2/7 par Bauskas novada teritorijas plānojuma apturēšanu daļā</a:t>
            </a:r>
          </a:p>
          <a:p>
            <a:pPr marL="0" indent="0" algn="just">
              <a:buNone/>
            </a:pPr>
            <a:endParaRPr lang="lv-LV" i="1" noProof="0" dirty="0"/>
          </a:p>
          <a:p>
            <a:pPr marL="0" indent="0" algn="just">
              <a:buNone/>
            </a:pPr>
            <a:r>
              <a:rPr lang="lv-LV" noProof="0" dirty="0"/>
              <a:t>Bauskas novada domes 2026. gada 22. janvārī pieņēma lēmumu Nr. 1 (prot. Nr. 1, 1.p.) </a:t>
            </a:r>
            <a:r>
              <a:rPr lang="lv-LV" b="1" noProof="0" dirty="0"/>
              <a:t>vērsties Satversmes tiesā</a:t>
            </a:r>
            <a:r>
              <a:rPr lang="lv-LV" noProof="0" dirty="0"/>
              <a:t>, lai izvērtētu ministra rīkojuma atbilstību Latvijas Republikas Satversmes 1.pantam, Eiropas Vietējo pašvaldību hartas 4.panta ceturtajai daļai un 8.pantam, Valsts pārvaldes iekārtas likuma 10.panta pirmajai un trešajai daļai, kā arī Pašvaldību likuma 66.panta pirmajai daļai un Teritorijas attīstības plānošanas likuma 26.panta pirmajai daļai </a:t>
            </a:r>
          </a:p>
          <a:p>
            <a:pPr marL="0" indent="0" algn="just">
              <a:buNone/>
            </a:pPr>
            <a:endParaRPr lang="lv-LV" i="1" noProof="0" dirty="0"/>
          </a:p>
          <a:p>
            <a:pPr marL="0" indent="0" algn="just">
              <a:buNone/>
            </a:pPr>
            <a:r>
              <a:rPr lang="lv-LV" i="1" noProof="0" dirty="0">
                <a:solidFill>
                  <a:srgbClr val="002060"/>
                </a:solidFill>
              </a:rPr>
              <a:t>Pieteikums Satversmes tiesā tiek gatavots</a:t>
            </a:r>
            <a:r>
              <a:rPr lang="lv-LV" i="1" dirty="0">
                <a:solidFill>
                  <a:srgbClr val="002060"/>
                </a:solidFill>
              </a:rPr>
              <a:t> un </a:t>
            </a:r>
            <a:r>
              <a:rPr lang="lv-LV" i="1" noProof="0" dirty="0">
                <a:solidFill>
                  <a:srgbClr val="002060"/>
                </a:solidFill>
              </a:rPr>
              <a:t>iesniedzams aprīļa sākumā</a:t>
            </a:r>
          </a:p>
        </p:txBody>
      </p:sp>
    </p:spTree>
    <p:extLst>
      <p:ext uri="{BB962C8B-B14F-4D97-AF65-F5344CB8AC3E}">
        <p14:creationId xmlns:p14="http://schemas.microsoft.com/office/powerpoint/2010/main" val="8478787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4A67A9-12A9-E1E4-F063-C65EAC814535}"/>
            </a:ext>
          </a:extLst>
        </p:cNvPr>
        <p:cNvGrpSpPr/>
        <p:nvPr/>
      </p:nvGrpSpPr>
      <p:grpSpPr>
        <a:xfrm>
          <a:off x="0" y="0"/>
          <a:ext cx="0" cy="0"/>
          <a:chOff x="0" y="0"/>
          <a:chExt cx="0" cy="0"/>
        </a:xfrm>
      </p:grpSpPr>
      <p:sp>
        <p:nvSpPr>
          <p:cNvPr id="2" name="Virsraksts 1">
            <a:extLst>
              <a:ext uri="{FF2B5EF4-FFF2-40B4-BE49-F238E27FC236}">
                <a16:creationId xmlns:a16="http://schemas.microsoft.com/office/drawing/2014/main" id="{F753053A-13A0-3CC7-F45F-9CC1AD61451E}"/>
              </a:ext>
            </a:extLst>
          </p:cNvPr>
          <p:cNvSpPr>
            <a:spLocks noGrp="1"/>
          </p:cNvSpPr>
          <p:nvPr>
            <p:ph type="title"/>
          </p:nvPr>
        </p:nvSpPr>
        <p:spPr/>
        <p:txBody>
          <a:bodyPr>
            <a:normAutofit/>
          </a:bodyPr>
          <a:lstStyle/>
          <a:p>
            <a:r>
              <a:rPr lang="lv-LV" sz="2800" noProof="0" dirty="0"/>
              <a:t>Ar Ministra rīkojumu apturētie apbūves punkti</a:t>
            </a:r>
            <a:br>
              <a:rPr lang="lv-LV" sz="2800" noProof="0" dirty="0"/>
            </a:br>
            <a:r>
              <a:rPr lang="lv-LV" sz="2800" u="sng" noProof="0" dirty="0"/>
              <a:t>par vēja parku aizliegumu:</a:t>
            </a:r>
          </a:p>
        </p:txBody>
      </p:sp>
      <p:sp>
        <p:nvSpPr>
          <p:cNvPr id="7" name="Content Placeholder 6">
            <a:extLst>
              <a:ext uri="{FF2B5EF4-FFF2-40B4-BE49-F238E27FC236}">
                <a16:creationId xmlns:a16="http://schemas.microsoft.com/office/drawing/2014/main" id="{706D1048-47C0-AA82-EBB2-440E636F1ED1}"/>
              </a:ext>
            </a:extLst>
          </p:cNvPr>
          <p:cNvSpPr>
            <a:spLocks noGrp="1"/>
          </p:cNvSpPr>
          <p:nvPr>
            <p:ph idx="1"/>
          </p:nvPr>
        </p:nvSpPr>
        <p:spPr/>
        <p:txBody>
          <a:bodyPr>
            <a:normAutofit fontScale="92500" lnSpcReduction="20000"/>
          </a:bodyPr>
          <a:lstStyle/>
          <a:p>
            <a:pPr marL="742950" lvl="1" indent="-285750">
              <a:lnSpc>
                <a:spcPct val="200000"/>
              </a:lnSpc>
              <a:spcBef>
                <a:spcPts val="200"/>
              </a:spcBef>
            </a:pPr>
            <a:r>
              <a:rPr lang="lv-LV" sz="2000" noProof="0" dirty="0"/>
              <a:t>2 km zonās ap pilsētām un ciemiem</a:t>
            </a:r>
          </a:p>
          <a:p>
            <a:pPr marL="742950" lvl="1" indent="-285750">
              <a:lnSpc>
                <a:spcPct val="200000"/>
              </a:lnSpc>
              <a:spcBef>
                <a:spcPts val="200"/>
              </a:spcBef>
            </a:pPr>
            <a:r>
              <a:rPr lang="lv-LV" sz="2000" noProof="0" dirty="0"/>
              <a:t>nacionālajās lauksaimniecības teritorijās</a:t>
            </a:r>
          </a:p>
          <a:p>
            <a:pPr marL="742950" lvl="1" indent="-285750">
              <a:lnSpc>
                <a:spcPct val="200000"/>
              </a:lnSpc>
              <a:spcBef>
                <a:spcPts val="200"/>
              </a:spcBef>
            </a:pPr>
            <a:r>
              <a:rPr lang="lv-LV" sz="2000" noProof="0" dirty="0"/>
              <a:t>karsta procesu izplatības teritorijā</a:t>
            </a:r>
          </a:p>
          <a:p>
            <a:pPr marL="742950" lvl="1" indent="-285750">
              <a:lnSpc>
                <a:spcPct val="200000"/>
              </a:lnSpc>
              <a:spcBef>
                <a:spcPts val="200"/>
              </a:spcBef>
            </a:pPr>
            <a:r>
              <a:rPr lang="lv-LV" sz="2000" noProof="0" dirty="0"/>
              <a:t>Ainaviski vērtīgajās teritorijās (TIN5)</a:t>
            </a:r>
          </a:p>
          <a:p>
            <a:pPr marL="742950" lvl="1" indent="-285750">
              <a:lnSpc>
                <a:spcPct val="200000"/>
              </a:lnSpc>
              <a:spcBef>
                <a:spcPts val="200"/>
              </a:spcBef>
            </a:pPr>
            <a:r>
              <a:rPr lang="lv-LV" sz="2000" noProof="0" dirty="0"/>
              <a:t>Eiropas Savienības nozīmes biotopos</a:t>
            </a:r>
          </a:p>
          <a:p>
            <a:pPr marL="742950" lvl="1" indent="-285750">
              <a:lnSpc>
                <a:spcPct val="200000"/>
              </a:lnSpc>
              <a:spcBef>
                <a:spcPts val="200"/>
              </a:spcBef>
            </a:pPr>
            <a:r>
              <a:rPr lang="lv-LV" sz="2000" noProof="0" dirty="0"/>
              <a:t>1.5 augstuma attālumā no valsts un pašvaldības autoceļiem un dzelzceļa</a:t>
            </a:r>
          </a:p>
          <a:p>
            <a:endParaRPr lang="lv-LV" noProof="0" dirty="0"/>
          </a:p>
          <a:p>
            <a:pPr>
              <a:buFont typeface="Neue Haas Grotesk Text Pro" panose="020B0504020202020204" pitchFamily="34" charset="-70"/>
              <a:buChar char="−"/>
            </a:pPr>
            <a:r>
              <a:rPr lang="lv-LV" b="1" i="1" noProof="0" dirty="0"/>
              <a:t>Ar rīkojumu apturētie Apbūves noteikumu punkti paliek spēkā (nav piemērojami) līdz Satversmes tiesas spriedumam</a:t>
            </a:r>
          </a:p>
          <a:p>
            <a:endParaRPr lang="lv-LV" noProof="0" dirty="0"/>
          </a:p>
        </p:txBody>
      </p:sp>
    </p:spTree>
    <p:extLst>
      <p:ext uri="{BB962C8B-B14F-4D97-AF65-F5344CB8AC3E}">
        <p14:creationId xmlns:p14="http://schemas.microsoft.com/office/powerpoint/2010/main" val="37517808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A7F910-D0A6-F82A-5513-5F7EEAE7C1AF}"/>
            </a:ext>
          </a:extLst>
        </p:cNvPr>
        <p:cNvGrpSpPr/>
        <p:nvPr/>
      </p:nvGrpSpPr>
      <p:grpSpPr>
        <a:xfrm>
          <a:off x="0" y="0"/>
          <a:ext cx="0" cy="0"/>
          <a:chOff x="0" y="0"/>
          <a:chExt cx="0" cy="0"/>
        </a:xfrm>
      </p:grpSpPr>
      <p:pic>
        <p:nvPicPr>
          <p:cNvPr id="9" name="Attēls 8" descr="Attēls, kurā ir karte, teksts, atlants&#10;&#10;Mākslīgā intelekta ģenerēts saturs var būt nepareizs.">
            <a:extLst>
              <a:ext uri="{FF2B5EF4-FFF2-40B4-BE49-F238E27FC236}">
                <a16:creationId xmlns:a16="http://schemas.microsoft.com/office/drawing/2014/main" id="{0DE01CFC-C44D-3B7D-123B-B65CCD4707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2728" y="0"/>
            <a:ext cx="9699272" cy="6858000"/>
          </a:xfrm>
          <a:prstGeom prst="rect">
            <a:avLst/>
          </a:prstGeom>
        </p:spPr>
      </p:pic>
      <p:sp>
        <p:nvSpPr>
          <p:cNvPr id="2" name="Virsraksts 1">
            <a:extLst>
              <a:ext uri="{FF2B5EF4-FFF2-40B4-BE49-F238E27FC236}">
                <a16:creationId xmlns:a16="http://schemas.microsoft.com/office/drawing/2014/main" id="{06BA8FA4-2A2D-239B-0189-06808D9B03C9}"/>
              </a:ext>
            </a:extLst>
          </p:cNvPr>
          <p:cNvSpPr>
            <a:spLocks noGrp="1"/>
          </p:cNvSpPr>
          <p:nvPr>
            <p:ph type="title"/>
          </p:nvPr>
        </p:nvSpPr>
        <p:spPr>
          <a:xfrm>
            <a:off x="9069443" y="230177"/>
            <a:ext cx="2949260" cy="1292353"/>
          </a:xfrm>
        </p:spPr>
        <p:txBody>
          <a:bodyPr>
            <a:normAutofit/>
          </a:bodyPr>
          <a:lstStyle/>
          <a:p>
            <a:pPr algn="ctr">
              <a:lnSpc>
                <a:spcPct val="114000"/>
              </a:lnSpc>
            </a:pPr>
            <a:r>
              <a:rPr lang="lv-LV" sz="2800" noProof="0" dirty="0"/>
              <a:t>Valsts noteiktie VES aizliegumi</a:t>
            </a:r>
            <a:endParaRPr lang="lv-LV" sz="2800" b="0" i="1" noProof="0" dirty="0">
              <a:solidFill>
                <a:schemeClr val="accent2">
                  <a:lumMod val="75000"/>
                </a:schemeClr>
              </a:solidFill>
            </a:endParaRPr>
          </a:p>
        </p:txBody>
      </p:sp>
      <p:sp>
        <p:nvSpPr>
          <p:cNvPr id="5" name="TextBox 4">
            <a:extLst>
              <a:ext uri="{FF2B5EF4-FFF2-40B4-BE49-F238E27FC236}">
                <a16:creationId xmlns:a16="http://schemas.microsoft.com/office/drawing/2014/main" id="{EBE17BA5-754F-A98A-5449-7D8E5671F04E}"/>
              </a:ext>
            </a:extLst>
          </p:cNvPr>
          <p:cNvSpPr txBox="1"/>
          <p:nvPr/>
        </p:nvSpPr>
        <p:spPr>
          <a:xfrm>
            <a:off x="310998" y="322910"/>
            <a:ext cx="2635408" cy="2862322"/>
          </a:xfrm>
          <a:prstGeom prst="rect">
            <a:avLst/>
          </a:prstGeom>
          <a:noFill/>
        </p:spPr>
        <p:txBody>
          <a:bodyPr wrap="square">
            <a:spAutoFit/>
          </a:bodyPr>
          <a:lstStyle/>
          <a:p>
            <a:r>
              <a:rPr lang="lv-LV" noProof="0" dirty="0"/>
              <a:t>Analizējot Rīkojumā norādīto argumentāciju, secināms, ka lielāko daļu VES aprobežojumu teritoriju nosaka valsts – 179 549 ha jeb </a:t>
            </a:r>
            <a:r>
              <a:rPr lang="lv-LV" b="1" noProof="0" dirty="0"/>
              <a:t>83% no Bauskas novada teritorijas</a:t>
            </a:r>
          </a:p>
        </p:txBody>
      </p:sp>
      <p:sp>
        <p:nvSpPr>
          <p:cNvPr id="10" name="TextBox 9">
            <a:extLst>
              <a:ext uri="{FF2B5EF4-FFF2-40B4-BE49-F238E27FC236}">
                <a16:creationId xmlns:a16="http://schemas.microsoft.com/office/drawing/2014/main" id="{7F6F5F6C-075F-490D-74C8-B325D009D5EB}"/>
              </a:ext>
            </a:extLst>
          </p:cNvPr>
          <p:cNvSpPr txBox="1"/>
          <p:nvPr/>
        </p:nvSpPr>
        <p:spPr>
          <a:xfrm>
            <a:off x="310998" y="3294892"/>
            <a:ext cx="2499935" cy="3231654"/>
          </a:xfrm>
          <a:prstGeom prst="rect">
            <a:avLst/>
          </a:prstGeom>
          <a:noFill/>
        </p:spPr>
        <p:txBody>
          <a:bodyPr wrap="square">
            <a:spAutoFit/>
          </a:bodyPr>
          <a:lstStyle/>
          <a:p>
            <a:r>
              <a:rPr lang="lv-LV" sz="1200" i="1" noProof="0" dirty="0"/>
              <a:t>ĪADT</a:t>
            </a:r>
          </a:p>
          <a:p>
            <a:r>
              <a:rPr lang="lv-LV" sz="1200" i="1" noProof="0" dirty="0"/>
              <a:t>Mikroliegumi un to buferzonas</a:t>
            </a:r>
          </a:p>
          <a:p>
            <a:r>
              <a:rPr lang="lv-LV" sz="1200" i="1" noProof="0" dirty="0"/>
              <a:t>Applūstošās teritorijas</a:t>
            </a:r>
          </a:p>
          <a:p>
            <a:r>
              <a:rPr lang="lv-LV" sz="1200" i="1" noProof="0" dirty="0"/>
              <a:t>Funkcionālā zona Ū</a:t>
            </a:r>
          </a:p>
          <a:p>
            <a:r>
              <a:rPr lang="lv-LV" sz="1200" i="1" noProof="0" dirty="0"/>
              <a:t>Funkcionālā zona TR, TR1</a:t>
            </a:r>
          </a:p>
          <a:p>
            <a:r>
              <a:rPr lang="lv-LV" sz="1200" i="1" noProof="0" dirty="0"/>
              <a:t>Funkcionālā zona P</a:t>
            </a:r>
          </a:p>
          <a:p>
            <a:r>
              <a:rPr lang="lv-LV" sz="1200" i="1" noProof="0" dirty="0"/>
              <a:t>Nacionālas nozīmes lauksaimniecības teritorijas</a:t>
            </a:r>
          </a:p>
          <a:p>
            <a:r>
              <a:rPr lang="lv-LV" sz="1200" i="1" noProof="0" dirty="0"/>
              <a:t>800 m ap viensētām</a:t>
            </a:r>
          </a:p>
          <a:p>
            <a:r>
              <a:rPr lang="lv-LV" sz="1200" i="1" noProof="0" dirty="0"/>
              <a:t>Valsts kultūras pieminekļi un to aizsargjoslas</a:t>
            </a:r>
          </a:p>
          <a:p>
            <a:r>
              <a:rPr lang="lv-LV" sz="1200" i="1" noProof="0" dirty="0"/>
              <a:t>Ciemi un pilsētas</a:t>
            </a:r>
          </a:p>
          <a:p>
            <a:r>
              <a:rPr lang="lv-LV" sz="1200" i="1" noProof="0" dirty="0"/>
              <a:t>500 m josla gar valsts robežu </a:t>
            </a:r>
          </a:p>
          <a:p>
            <a:r>
              <a:rPr lang="lv-LV" sz="1200" i="1" noProof="0" dirty="0"/>
              <a:t>Aizsargjosla ap Lielvārdes aviācijas navigācijas tehnisko</a:t>
            </a:r>
            <a:r>
              <a:rPr lang="lv-LV" sz="1200" i="1" dirty="0"/>
              <a:t> l</a:t>
            </a:r>
            <a:r>
              <a:rPr lang="lv-LV" sz="1200" i="1" noProof="0" dirty="0"/>
              <a:t>īdzekli</a:t>
            </a:r>
          </a:p>
          <a:p>
            <a:endParaRPr lang="lv-LV" sz="1200" i="1" noProof="0" dirty="0"/>
          </a:p>
        </p:txBody>
      </p:sp>
    </p:spTree>
    <p:extLst>
      <p:ext uri="{BB962C8B-B14F-4D97-AF65-F5344CB8AC3E}">
        <p14:creationId xmlns:p14="http://schemas.microsoft.com/office/powerpoint/2010/main" val="40076891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98CD76-280D-4C77-A315-CF1E2036E338}"/>
            </a:ext>
          </a:extLst>
        </p:cNvPr>
        <p:cNvGrpSpPr/>
        <p:nvPr/>
      </p:nvGrpSpPr>
      <p:grpSpPr>
        <a:xfrm>
          <a:off x="0" y="0"/>
          <a:ext cx="0" cy="0"/>
          <a:chOff x="0" y="0"/>
          <a:chExt cx="0" cy="0"/>
        </a:xfrm>
      </p:grpSpPr>
      <p:pic>
        <p:nvPicPr>
          <p:cNvPr id="4" name="Attēls 3" descr="Attēls, kurā ir karte, teksts, atlants&#10;&#10;Mākslīgā intelekta ģenerēts saturs var būt nepareizs.">
            <a:extLst>
              <a:ext uri="{FF2B5EF4-FFF2-40B4-BE49-F238E27FC236}">
                <a16:creationId xmlns:a16="http://schemas.microsoft.com/office/drawing/2014/main" id="{A9D5E261-EC63-AD51-DF9C-863CC87301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0385" y="0"/>
            <a:ext cx="9699272" cy="6858000"/>
          </a:xfrm>
          <a:prstGeom prst="rect">
            <a:avLst/>
          </a:prstGeom>
        </p:spPr>
      </p:pic>
      <p:sp>
        <p:nvSpPr>
          <p:cNvPr id="2" name="Virsraksts 1">
            <a:extLst>
              <a:ext uri="{FF2B5EF4-FFF2-40B4-BE49-F238E27FC236}">
                <a16:creationId xmlns:a16="http://schemas.microsoft.com/office/drawing/2014/main" id="{95D8EDEB-9FC9-DC13-985E-430038E41AC8}"/>
              </a:ext>
            </a:extLst>
          </p:cNvPr>
          <p:cNvSpPr>
            <a:spLocks noGrp="1"/>
          </p:cNvSpPr>
          <p:nvPr>
            <p:ph type="title"/>
          </p:nvPr>
        </p:nvSpPr>
        <p:spPr>
          <a:xfrm>
            <a:off x="378732" y="376959"/>
            <a:ext cx="2949260" cy="1292353"/>
          </a:xfrm>
        </p:spPr>
        <p:txBody>
          <a:bodyPr>
            <a:normAutofit fontScale="90000"/>
          </a:bodyPr>
          <a:lstStyle/>
          <a:p>
            <a:pPr>
              <a:lnSpc>
                <a:spcPct val="114000"/>
              </a:lnSpc>
            </a:pPr>
            <a:r>
              <a:rPr lang="lv-LV" sz="2800" noProof="0" dirty="0"/>
              <a:t>Pašvaldības noteiktie VES aizliegumi</a:t>
            </a:r>
            <a:endParaRPr lang="lv-LV" sz="2800" b="0" i="1" noProof="0" dirty="0">
              <a:solidFill>
                <a:schemeClr val="accent2">
                  <a:lumMod val="75000"/>
                </a:schemeClr>
              </a:solidFill>
            </a:endParaRPr>
          </a:p>
        </p:txBody>
      </p:sp>
      <p:sp>
        <p:nvSpPr>
          <p:cNvPr id="5" name="TextBox 4">
            <a:extLst>
              <a:ext uri="{FF2B5EF4-FFF2-40B4-BE49-F238E27FC236}">
                <a16:creationId xmlns:a16="http://schemas.microsoft.com/office/drawing/2014/main" id="{56A1D67A-B549-E94B-26A2-0381F1A6309D}"/>
              </a:ext>
            </a:extLst>
          </p:cNvPr>
          <p:cNvSpPr txBox="1"/>
          <p:nvPr/>
        </p:nvSpPr>
        <p:spPr>
          <a:xfrm>
            <a:off x="378732" y="2547734"/>
            <a:ext cx="2206068" cy="1569660"/>
          </a:xfrm>
          <a:prstGeom prst="rect">
            <a:avLst/>
          </a:prstGeom>
          <a:noFill/>
        </p:spPr>
        <p:txBody>
          <a:bodyPr wrap="square">
            <a:spAutoFit/>
          </a:bodyPr>
          <a:lstStyle/>
          <a:p>
            <a:r>
              <a:rPr lang="lv-LV" sz="1600" noProof="0" dirty="0"/>
              <a:t>Pašvaldības aizliegumi pārklājas ar valsts noteiktajiem aprobežojumiem un veido tikai 4% no novada teritorijas</a:t>
            </a:r>
          </a:p>
        </p:txBody>
      </p:sp>
    </p:spTree>
    <p:extLst>
      <p:ext uri="{BB962C8B-B14F-4D97-AF65-F5344CB8AC3E}">
        <p14:creationId xmlns:p14="http://schemas.microsoft.com/office/powerpoint/2010/main" val="18023434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B90706-CF8B-1E01-4800-2DC1962CBA6F}"/>
            </a:ext>
          </a:extLst>
        </p:cNvPr>
        <p:cNvGrpSpPr/>
        <p:nvPr/>
      </p:nvGrpSpPr>
      <p:grpSpPr>
        <a:xfrm>
          <a:off x="0" y="0"/>
          <a:ext cx="0" cy="0"/>
          <a:chOff x="0" y="0"/>
          <a:chExt cx="0" cy="0"/>
        </a:xfrm>
      </p:grpSpPr>
      <p:pic>
        <p:nvPicPr>
          <p:cNvPr id="7" name="Attēls 6" descr="Attēls, kurā ir karte, teksts, atlants, diagramma&#10;&#10;Mākslīgā intelekta ģenerēts saturs var būt nepareizs.">
            <a:extLst>
              <a:ext uri="{FF2B5EF4-FFF2-40B4-BE49-F238E27FC236}">
                <a16:creationId xmlns:a16="http://schemas.microsoft.com/office/drawing/2014/main" id="{C087873C-B3F0-DBF3-0B37-401B7BBD0B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7834" y="0"/>
            <a:ext cx="9701857" cy="6858000"/>
          </a:xfrm>
          <a:prstGeom prst="rect">
            <a:avLst/>
          </a:prstGeom>
        </p:spPr>
      </p:pic>
      <p:sp>
        <p:nvSpPr>
          <p:cNvPr id="10" name="TextBox 9">
            <a:extLst>
              <a:ext uri="{FF2B5EF4-FFF2-40B4-BE49-F238E27FC236}">
                <a16:creationId xmlns:a16="http://schemas.microsoft.com/office/drawing/2014/main" id="{E29FC87B-CF49-7A50-38DA-CB6B10EC8C76}"/>
              </a:ext>
            </a:extLst>
          </p:cNvPr>
          <p:cNvSpPr txBox="1"/>
          <p:nvPr/>
        </p:nvSpPr>
        <p:spPr>
          <a:xfrm>
            <a:off x="261774" y="545390"/>
            <a:ext cx="2421564" cy="4524315"/>
          </a:xfrm>
          <a:prstGeom prst="rect">
            <a:avLst/>
          </a:prstGeom>
          <a:noFill/>
        </p:spPr>
        <p:txBody>
          <a:bodyPr wrap="square">
            <a:spAutoFit/>
          </a:bodyPr>
          <a:lstStyle/>
          <a:p>
            <a:r>
              <a:rPr lang="lv-LV" noProof="0" dirty="0"/>
              <a:t>Lielākā daļa pašvaldības aizliegumu saistīti ar</a:t>
            </a:r>
            <a:r>
              <a:rPr lang="lv-LV" sz="1800" noProof="0" dirty="0"/>
              <a:t> </a:t>
            </a:r>
            <a:r>
              <a:rPr lang="lv-LV" sz="1800" b="1" noProof="0" dirty="0"/>
              <a:t>TIN16</a:t>
            </a:r>
            <a:r>
              <a:rPr lang="lv-LV" sz="1800" noProof="0" dirty="0"/>
              <a:t> jeb </a:t>
            </a:r>
            <a:r>
              <a:rPr lang="lv-LV" sz="1800" b="1" noProof="0" dirty="0"/>
              <a:t>2 km buferjoslu ap pilsētām un ciemiem; kopumā veido </a:t>
            </a:r>
            <a:r>
              <a:rPr lang="lv-LV" sz="1800" noProof="0" dirty="0"/>
              <a:t>3% no novada teritorijas</a:t>
            </a:r>
          </a:p>
          <a:p>
            <a:endParaRPr lang="lv-LV" noProof="0" dirty="0"/>
          </a:p>
          <a:p>
            <a:r>
              <a:rPr lang="lv-LV" noProof="0" dirty="0"/>
              <a:t>Vitāli svarīga </a:t>
            </a:r>
            <a:r>
              <a:rPr lang="lv-LV" noProof="0" dirty="0" err="1"/>
              <a:t>Piebalgu</a:t>
            </a:r>
            <a:r>
              <a:rPr lang="lv-LV" noProof="0" dirty="0"/>
              <a:t>, </a:t>
            </a:r>
            <a:r>
              <a:rPr lang="lv-LV" noProof="0" dirty="0" err="1"/>
              <a:t>Beibežu</a:t>
            </a:r>
            <a:r>
              <a:rPr lang="lv-LV" noProof="0" dirty="0"/>
              <a:t>, Taurkalnes un </a:t>
            </a:r>
            <a:r>
              <a:rPr lang="lv-LV" noProof="0" dirty="0" err="1"/>
              <a:t>Audrupu</a:t>
            </a:r>
            <a:r>
              <a:rPr lang="lv-LV" noProof="0" dirty="0"/>
              <a:t> ciemiem, kur jau pašlaik notiek VES izpētes</a:t>
            </a:r>
          </a:p>
        </p:txBody>
      </p:sp>
    </p:spTree>
    <p:extLst>
      <p:ext uri="{BB962C8B-B14F-4D97-AF65-F5344CB8AC3E}">
        <p14:creationId xmlns:p14="http://schemas.microsoft.com/office/powerpoint/2010/main" val="32454687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482009-5435-4E8C-9795-57643D69234C}"/>
            </a:ext>
          </a:extLst>
        </p:cNvPr>
        <p:cNvGrpSpPr/>
        <p:nvPr/>
      </p:nvGrpSpPr>
      <p:grpSpPr>
        <a:xfrm>
          <a:off x="0" y="0"/>
          <a:ext cx="0" cy="0"/>
          <a:chOff x="0" y="0"/>
          <a:chExt cx="0" cy="0"/>
        </a:xfrm>
      </p:grpSpPr>
      <p:pic>
        <p:nvPicPr>
          <p:cNvPr id="4" name="Attēls 3" descr="Attēls, kurā ir karte, teksts, atlants&#10;&#10;Mākslīgā intelekta ģenerēts saturs var būt nepareizs.">
            <a:extLst>
              <a:ext uri="{FF2B5EF4-FFF2-40B4-BE49-F238E27FC236}">
                <a16:creationId xmlns:a16="http://schemas.microsoft.com/office/drawing/2014/main" id="{A004C2AB-352C-4308-E12F-C9D596F7DE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1006" y="0"/>
            <a:ext cx="9699272" cy="6858000"/>
          </a:xfrm>
          <a:prstGeom prst="rect">
            <a:avLst/>
          </a:prstGeom>
        </p:spPr>
      </p:pic>
      <p:sp>
        <p:nvSpPr>
          <p:cNvPr id="10" name="TextBox 9">
            <a:extLst>
              <a:ext uri="{FF2B5EF4-FFF2-40B4-BE49-F238E27FC236}">
                <a16:creationId xmlns:a16="http://schemas.microsoft.com/office/drawing/2014/main" id="{6508D1F0-28BD-1AD4-DC0A-034B4AC8D7F1}"/>
              </a:ext>
            </a:extLst>
          </p:cNvPr>
          <p:cNvSpPr txBox="1"/>
          <p:nvPr/>
        </p:nvSpPr>
        <p:spPr>
          <a:xfrm>
            <a:off x="336201" y="354004"/>
            <a:ext cx="2421564" cy="4524315"/>
          </a:xfrm>
          <a:prstGeom prst="rect">
            <a:avLst/>
          </a:prstGeom>
          <a:noFill/>
        </p:spPr>
        <p:txBody>
          <a:bodyPr wrap="square">
            <a:spAutoFit/>
          </a:bodyPr>
          <a:lstStyle/>
          <a:p>
            <a:r>
              <a:rPr lang="lv-LV" noProof="0" dirty="0"/>
              <a:t>Pašvaldības noteiktie VES aprobežojumi Vietējas nozīmes lauksaimniecības teritorijās (TIN6) ir </a:t>
            </a:r>
            <a:r>
              <a:rPr lang="lv-LV" b="1" noProof="0" dirty="0"/>
              <a:t>1250 ha </a:t>
            </a:r>
            <a:r>
              <a:rPr lang="lv-LV" noProof="0" dirty="0"/>
              <a:t>platībā</a:t>
            </a:r>
            <a:r>
              <a:rPr lang="lv-LV" b="1" noProof="0" dirty="0"/>
              <a:t> jeb 0,6% no novada teritorijas; lielāko daļu veido valsts noteiktie aprobežojumi</a:t>
            </a:r>
            <a:endParaRPr lang="lv-LV" sz="1800" b="1" noProof="0" dirty="0"/>
          </a:p>
          <a:p>
            <a:endParaRPr lang="lv-LV" sz="1800" noProof="0" dirty="0"/>
          </a:p>
          <a:p>
            <a:r>
              <a:rPr lang="lv-LV" noProof="0" dirty="0"/>
              <a:t>TIN6 ierobežo VES “Vecumnieki”</a:t>
            </a:r>
          </a:p>
          <a:p>
            <a:r>
              <a:rPr lang="lv-LV" noProof="0" dirty="0"/>
              <a:t>Vecumnieku pagastā pie Beibežiem</a:t>
            </a:r>
          </a:p>
        </p:txBody>
      </p:sp>
    </p:spTree>
    <p:extLst>
      <p:ext uri="{BB962C8B-B14F-4D97-AF65-F5344CB8AC3E}">
        <p14:creationId xmlns:p14="http://schemas.microsoft.com/office/powerpoint/2010/main" val="1122863324"/>
      </p:ext>
    </p:extLst>
  </p:cSld>
  <p:clrMapOvr>
    <a:masterClrMapping/>
  </p:clrMapOvr>
</p:sld>
</file>

<file path=ppt/theme/theme1.xml><?xml version="1.0" encoding="utf-8"?>
<a:theme xmlns:a="http://schemas.openxmlformats.org/drawingml/2006/main" name="VanillaVTI">
  <a:themeElements>
    <a:clrScheme name="Vanilla">
      <a:dk1>
        <a:sysClr val="windowText" lastClr="000000"/>
      </a:dk1>
      <a:lt1>
        <a:sysClr val="window" lastClr="FFFFFF"/>
      </a:lt1>
      <a:dk2>
        <a:srgbClr val="2C3932"/>
      </a:dk2>
      <a:lt2>
        <a:srgbClr val="FDF6EA"/>
      </a:lt2>
      <a:accent1>
        <a:srgbClr val="169C9A"/>
      </a:accent1>
      <a:accent2>
        <a:srgbClr val="FA9A42"/>
      </a:accent2>
      <a:accent3>
        <a:srgbClr val="E15C3D"/>
      </a:accent3>
      <a:accent4>
        <a:srgbClr val="E78A67"/>
      </a:accent4>
      <a:accent5>
        <a:srgbClr val="A74B40"/>
      </a:accent5>
      <a:accent6>
        <a:srgbClr val="3D9072"/>
      </a:accent6>
      <a:hlink>
        <a:srgbClr val="169C9A"/>
      </a:hlink>
      <a:folHlink>
        <a:srgbClr val="E15C3D"/>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nillaVTI" id="{54D376C6-1C9B-4C6B-8F3C-483BB307BB05}" vid="{7690D8A9-C071-45EF-BA7A-F7FA9779B11D}"/>
    </a:ext>
  </a:extLst>
</a:theme>
</file>

<file path=ppt/theme/theme2.xml><?xml version="1.0" encoding="utf-8"?>
<a:theme xmlns:a="http://schemas.openxmlformats.org/drawingml/2006/main" name="Office dizains">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7B6910048DE464F9AC36728A24F3236" ma:contentTypeVersion="14" ma:contentTypeDescription="Create a new document." ma:contentTypeScope="" ma:versionID="f232f41a1a5a4bbe34e02899a179194d">
  <xsd:schema xmlns:xsd="http://www.w3.org/2001/XMLSchema" xmlns:xs="http://www.w3.org/2001/XMLSchema" xmlns:p="http://schemas.microsoft.com/office/2006/metadata/properties" xmlns:ns2="3ae97b7c-8bb9-48c1-bbdd-420071a91e48" xmlns:ns3="36be6732-4628-4740-b24f-edbf760c56c9" targetNamespace="http://schemas.microsoft.com/office/2006/metadata/properties" ma:root="true" ma:fieldsID="f186bdc77a2b9098502714e981fd9809" ns2:_="" ns3:_="">
    <xsd:import namespace="3ae97b7c-8bb9-48c1-bbdd-420071a91e48"/>
    <xsd:import namespace="36be6732-4628-4740-b24f-edbf760c56c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ae97b7c-8bb9-48c1-bbdd-420071a91e4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7eb73d44-0d8a-4cce-abb2-58b6aa7f95fc"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6be6732-4628-4740-b24f-edbf760c56c9"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784be6c3-7bfb-4eb6-8f33-82ec4a47890f}" ma:internalName="TaxCatchAll" ma:showField="CatchAllData" ma:web="36be6732-4628-4740-b24f-edbf760c56c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ae97b7c-8bb9-48c1-bbdd-420071a91e48">
      <Terms xmlns="http://schemas.microsoft.com/office/infopath/2007/PartnerControls"/>
    </lcf76f155ced4ddcb4097134ff3c332f>
    <TaxCatchAll xmlns="36be6732-4628-4740-b24f-edbf760c56c9" xsi:nil="true"/>
  </documentManagement>
</p:properties>
</file>

<file path=customXml/itemProps1.xml><?xml version="1.0" encoding="utf-8"?>
<ds:datastoreItem xmlns:ds="http://schemas.openxmlformats.org/officeDocument/2006/customXml" ds:itemID="{184AC60A-BADD-4925-86D6-6D176845175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ae97b7c-8bb9-48c1-bbdd-420071a91e48"/>
    <ds:schemaRef ds:uri="36be6732-4628-4740-b24f-edbf760c56c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4C4A768-97A2-4CA7-9229-329D96207FAE}">
  <ds:schemaRefs>
    <ds:schemaRef ds:uri="http://schemas.microsoft.com/sharepoint/v3/contenttype/forms"/>
  </ds:schemaRefs>
</ds:datastoreItem>
</file>

<file path=customXml/itemProps3.xml><?xml version="1.0" encoding="utf-8"?>
<ds:datastoreItem xmlns:ds="http://schemas.openxmlformats.org/officeDocument/2006/customXml" ds:itemID="{B03D2BDC-49C4-420A-91F1-6C022194D4F6}">
  <ds:schemaRefs>
    <ds:schemaRef ds:uri="http://schemas.microsoft.com/office/2006/metadata/properties"/>
    <ds:schemaRef ds:uri="http://schemas.microsoft.com/office/infopath/2007/PartnerControls"/>
    <ds:schemaRef ds:uri="3ae97b7c-8bb9-48c1-bbdd-420071a91e48"/>
    <ds:schemaRef ds:uri="36be6732-4628-4740-b24f-edbf760c56c9"/>
  </ds:schemaRefs>
</ds:datastoreItem>
</file>

<file path=docProps/app.xml><?xml version="1.0" encoding="utf-8"?>
<Properties xmlns="http://schemas.openxmlformats.org/officeDocument/2006/extended-properties" xmlns:vt="http://schemas.openxmlformats.org/officeDocument/2006/docPropsVTypes">
  <TotalTime>4571</TotalTime>
  <Words>957</Words>
  <Application>Microsoft Office PowerPoint</Application>
  <PresentationFormat>Widescreen</PresentationFormat>
  <Paragraphs>84</Paragraphs>
  <Slides>15</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Aptos</vt:lpstr>
      <vt:lpstr>Arial</vt:lpstr>
      <vt:lpstr>Calibri Light</vt:lpstr>
      <vt:lpstr>Neue Haas Grotesk Text Pro</vt:lpstr>
      <vt:lpstr>Times New Roman</vt:lpstr>
      <vt:lpstr>VanillaVTI</vt:lpstr>
      <vt:lpstr>   BAUSKAS NOVADA  TERITORIJAS PLĀNOJUMA IZSTRĀDE</vt:lpstr>
      <vt:lpstr>PowerPoint Presentation</vt:lpstr>
      <vt:lpstr>PowerPoint Presentation</vt:lpstr>
      <vt:lpstr>PowerPoint Presentation</vt:lpstr>
      <vt:lpstr>Ar Ministra rīkojumu apturētie apbūves punkti par vēja parku aizliegumu:</vt:lpstr>
      <vt:lpstr>Valsts noteiktie VES aizliegumi</vt:lpstr>
      <vt:lpstr>Pašvaldības noteiktie VES aizliegumi</vt:lpstr>
      <vt:lpstr>PowerPoint Presentation</vt:lpstr>
      <vt:lpstr>PowerPoint Presentation</vt:lpstr>
      <vt:lpstr>Valsts un pašvaldības noteiktie VES aizliegumi KOPĀ ir 188 271 ha jeb 87% no novada teritorijas</vt:lpstr>
      <vt:lpstr>Jau šobrīd Bauskas novadā tiek attīstīti 8 VES ar kopējo jaudu līdz 1474 MW, pētot platības 30315 ha jeb 14% no novada</vt:lpstr>
      <vt:lpstr>Ar Ministra rīkojumu apturētie apbūves punkti par saules paneļu parku aizliegumu:</vt:lpstr>
      <vt:lpstr>Jau šobrīd Bauskas novadā ir vai tiek ierīkoti 23 saules paneļu parki ar kopējo jaudu 171 MW 632 ha kopplatībā (0,3% no novada)</vt:lpstr>
      <vt:lpstr>PowerPoint Presentation</vt:lpstr>
      <vt:lpstr>Paldies par uzmanību!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Līga Ozoliņa</dc:creator>
  <cp:lastModifiedBy>Bauskas Novads</cp:lastModifiedBy>
  <cp:revision>10</cp:revision>
  <dcterms:created xsi:type="dcterms:W3CDTF">2025-05-01T08:45:45Z</dcterms:created>
  <dcterms:modified xsi:type="dcterms:W3CDTF">2026-02-25T12:45:50Z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0x01010037B6910048DE464F9AC36728A24F3236</vt:lpwstr>
  </property>
  <property fmtid="{D5CDD505-2E9C-101B-9397-08002B2CF9AE}" pid="3" name="MediaServiceImageTags">
    <vt:lpwstr/>
  </property>
</Properties>
</file>